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877" r:id="rId1"/>
  </p:sldMasterIdLst>
  <p:notesMasterIdLst>
    <p:notesMasterId r:id="rId29"/>
  </p:notesMasterIdLst>
  <p:sldIdLst>
    <p:sldId id="256" r:id="rId2"/>
    <p:sldId id="353" r:id="rId3"/>
    <p:sldId id="354" r:id="rId4"/>
    <p:sldId id="313" r:id="rId5"/>
    <p:sldId id="277" r:id="rId6"/>
    <p:sldId id="352" r:id="rId7"/>
    <p:sldId id="377" r:id="rId8"/>
    <p:sldId id="391" r:id="rId9"/>
    <p:sldId id="355" r:id="rId10"/>
    <p:sldId id="356" r:id="rId11"/>
    <p:sldId id="357" r:id="rId12"/>
    <p:sldId id="373" r:id="rId13"/>
    <p:sldId id="379" r:id="rId14"/>
    <p:sldId id="358" r:id="rId15"/>
    <p:sldId id="374" r:id="rId16"/>
    <p:sldId id="388" r:id="rId17"/>
    <p:sldId id="347" r:id="rId18"/>
    <p:sldId id="380" r:id="rId19"/>
    <p:sldId id="381" r:id="rId20"/>
    <p:sldId id="382" r:id="rId21"/>
    <p:sldId id="384" r:id="rId22"/>
    <p:sldId id="389" r:id="rId23"/>
    <p:sldId id="390" r:id="rId24"/>
    <p:sldId id="383" r:id="rId25"/>
    <p:sldId id="385" r:id="rId26"/>
    <p:sldId id="386" r:id="rId27"/>
    <p:sldId id="387"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Smith" initials="AD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2ADA3-19BE-64EF-5897-F032D08A0FCC}" v="1193" dt="2022-10-09T18:14:45.672"/>
    <p1510:client id="{63C4A7AE-49AD-88A6-3689-1C6C4DDA09F3}" v="3" dt="2022-10-09T18:34:28.7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318"/>
    <p:restoredTop sz="75549"/>
  </p:normalViewPr>
  <p:slideViewPr>
    <p:cSldViewPr snapToGrid="0" snapToObjects="1">
      <p:cViewPr varScale="1">
        <p:scale>
          <a:sx n="94" d="100"/>
          <a:sy n="94" d="100"/>
        </p:scale>
        <p:origin x="208"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DD7EFC-0D6E-6F41-B963-D00ECF84E4F1}" type="datetimeFigureOut">
              <a:rPr lang="en-US" smtClean="0"/>
              <a:t>10/11/2022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3C3EE-528D-5A42-9BBA-7B21FF140ACB}" type="slidenum">
              <a:rPr lang="en-US" smtClean="0"/>
              <a:t>‹#›</a:t>
            </a:fld>
            <a:endParaRPr lang="en-US"/>
          </a:p>
        </p:txBody>
      </p:sp>
    </p:spTree>
    <p:extLst>
      <p:ext uri="{BB962C8B-B14F-4D97-AF65-F5344CB8AC3E}">
        <p14:creationId xmlns:p14="http://schemas.microsoft.com/office/powerpoint/2010/main" val="2050319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Hello everybody, thanks a lot for coming to this talk. I am </a:t>
            </a:r>
            <a:r>
              <a:rPr lang="en-US" dirty="0" err="1"/>
              <a:t>Jalaj</a:t>
            </a:r>
            <a:r>
              <a:rPr lang="en-US" dirty="0"/>
              <a:t> </a:t>
            </a:r>
            <a:r>
              <a:rPr lang="en-US" dirty="0" err="1"/>
              <a:t>Upadhyay</a:t>
            </a:r>
            <a:r>
              <a:rPr lang="en-US" dirty="0"/>
              <a:t>, a postdoc at JHU working with Raman and Vladimir. </a:t>
            </a:r>
          </a:p>
          <a:p>
            <a:r>
              <a:rPr lang="en-US" dirty="0"/>
              <a:t>Today, I am going to talk about some of our recent works on differential privacy in non-convex learning.</a:t>
            </a:r>
          </a:p>
          <a:p>
            <a:endParaRPr lang="en-US" dirty="0"/>
          </a:p>
          <a:p>
            <a:r>
              <a:rPr lang="en-US" dirty="0"/>
              <a:t>Our aim in this talk is to give a different perspective of learning while preserving privacy of the underlying data.</a:t>
            </a:r>
          </a:p>
        </p:txBody>
      </p:sp>
      <p:sp>
        <p:nvSpPr>
          <p:cNvPr id="4" name="Slide Number Placeholder 3"/>
          <p:cNvSpPr>
            <a:spLocks noGrp="1"/>
          </p:cNvSpPr>
          <p:nvPr>
            <p:ph type="sldNum" sz="quarter" idx="10"/>
          </p:nvPr>
        </p:nvSpPr>
        <p:spPr/>
        <p:txBody>
          <a:bodyPr/>
          <a:lstStyle/>
          <a:p>
            <a:fld id="{8C13C3EE-528D-5A42-9BBA-7B21FF140ACB}" type="slidenum">
              <a:rPr lang="en-US" smtClean="0"/>
              <a:t>0</a:t>
            </a:fld>
            <a:endParaRPr lang="en-US"/>
          </a:p>
        </p:txBody>
      </p:sp>
    </p:spTree>
    <p:extLst>
      <p:ext uri="{BB962C8B-B14F-4D97-AF65-F5344CB8AC3E}">
        <p14:creationId xmlns:p14="http://schemas.microsoft.com/office/powerpoint/2010/main" val="59560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a:t>
            </a:r>
            <a:r>
              <a:rPr lang="en-US" dirty="0" err="1"/>
              <a:t>Delanius</a:t>
            </a:r>
            <a:r>
              <a:rPr lang="en-US" dirty="0"/>
              <a:t> tried to formulate privacy to address this.</a:t>
            </a:r>
          </a:p>
          <a:p>
            <a:endParaRPr lang="en-US" dirty="0"/>
          </a:p>
          <a:p>
            <a:r>
              <a:rPr lang="en-US" dirty="0"/>
              <a:t>Unfortunately, Cynthia showed that such strong privacy guarantee is not possible if you wish to have any reasonable utility out of your collected data.</a:t>
            </a:r>
          </a:p>
        </p:txBody>
      </p:sp>
      <p:sp>
        <p:nvSpPr>
          <p:cNvPr id="4" name="Slide Number Placeholder 3"/>
          <p:cNvSpPr>
            <a:spLocks noGrp="1"/>
          </p:cNvSpPr>
          <p:nvPr>
            <p:ph type="sldNum" sz="quarter" idx="10"/>
          </p:nvPr>
        </p:nvSpPr>
        <p:spPr/>
        <p:txBody>
          <a:bodyPr/>
          <a:lstStyle/>
          <a:p>
            <a:fld id="{8C13C3EE-528D-5A42-9BBA-7B21FF140ACB}" type="slidenum">
              <a:rPr lang="en-US" smtClean="0"/>
              <a:t>9</a:t>
            </a:fld>
            <a:endParaRPr lang="en-US"/>
          </a:p>
        </p:txBody>
      </p:sp>
    </p:spTree>
    <p:extLst>
      <p:ext uri="{BB962C8B-B14F-4D97-AF65-F5344CB8AC3E}">
        <p14:creationId xmlns:p14="http://schemas.microsoft.com/office/powerpoint/2010/main" val="930990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back to the drawing board.</a:t>
            </a:r>
          </a:p>
          <a:p>
            <a:endParaRPr lang="en-US" dirty="0"/>
          </a:p>
          <a:p>
            <a:r>
              <a:rPr lang="en-US" dirty="0"/>
              <a:t>Blend individual in the crowd: k-anonymity.</a:t>
            </a:r>
          </a:p>
          <a:p>
            <a:endParaRPr lang="en-US" dirty="0"/>
          </a:p>
          <a:p>
            <a:r>
              <a:rPr lang="en-US" dirty="0"/>
              <a:t>Unfortunately, again auxiliary information can be used to breach privacy.</a:t>
            </a:r>
          </a:p>
        </p:txBody>
      </p:sp>
      <p:sp>
        <p:nvSpPr>
          <p:cNvPr id="4" name="Slide Number Placeholder 3"/>
          <p:cNvSpPr>
            <a:spLocks noGrp="1"/>
          </p:cNvSpPr>
          <p:nvPr>
            <p:ph type="sldNum" sz="quarter" idx="10"/>
          </p:nvPr>
        </p:nvSpPr>
        <p:spPr/>
        <p:txBody>
          <a:bodyPr/>
          <a:lstStyle/>
          <a:p>
            <a:fld id="{8C13C3EE-528D-5A42-9BBA-7B21FF140ACB}" type="slidenum">
              <a:rPr lang="en-US" smtClean="0"/>
              <a:t>10</a:t>
            </a:fld>
            <a:endParaRPr lang="en-US"/>
          </a:p>
        </p:txBody>
      </p:sp>
    </p:spTree>
    <p:extLst>
      <p:ext uri="{BB962C8B-B14F-4D97-AF65-F5344CB8AC3E}">
        <p14:creationId xmlns:p14="http://schemas.microsoft.com/office/powerpoint/2010/main" val="1195316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we are missing something. What was our goal? Our goal was to learn something based on current data. </a:t>
            </a:r>
          </a:p>
          <a:p>
            <a:r>
              <a:rPr lang="en-US" dirty="0"/>
              <a:t>It is not his problem that your friend knows you lost your job!</a:t>
            </a:r>
          </a:p>
          <a:p>
            <a:endParaRPr lang="en-US" dirty="0"/>
          </a:p>
          <a:p>
            <a:endParaRPr lang="en-US" dirty="0"/>
          </a:p>
          <a:p>
            <a:r>
              <a:rPr lang="en-US" dirty="0"/>
              <a:t>But I can say that you participate in survey truthfully. </a:t>
            </a:r>
          </a:p>
          <a:p>
            <a:r>
              <a:rPr lang="en-US" dirty="0"/>
              <a:t>What I can guarantee that …. </a:t>
            </a:r>
          </a:p>
        </p:txBody>
      </p:sp>
      <p:sp>
        <p:nvSpPr>
          <p:cNvPr id="4" name="Slide Number Placeholder 3"/>
          <p:cNvSpPr>
            <a:spLocks noGrp="1"/>
          </p:cNvSpPr>
          <p:nvPr>
            <p:ph type="sldNum" sz="quarter" idx="10"/>
          </p:nvPr>
        </p:nvSpPr>
        <p:spPr/>
        <p:txBody>
          <a:bodyPr/>
          <a:lstStyle/>
          <a:p>
            <a:fld id="{8C13C3EE-528D-5A42-9BBA-7B21FF140ACB}" type="slidenum">
              <a:rPr lang="en-US" smtClean="0"/>
              <a:t>11</a:t>
            </a:fld>
            <a:endParaRPr lang="en-US"/>
          </a:p>
        </p:txBody>
      </p:sp>
    </p:spTree>
    <p:extLst>
      <p:ext uri="{BB962C8B-B14F-4D97-AF65-F5344CB8AC3E}">
        <p14:creationId xmlns:p14="http://schemas.microsoft.com/office/powerpoint/2010/main" val="4054742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 led to the definition of differential privacy.</a:t>
            </a:r>
          </a:p>
          <a:p>
            <a:endParaRPr lang="en-US" dirty="0"/>
          </a:p>
          <a:p>
            <a:endParaRPr lang="en-US" dirty="0"/>
          </a:p>
        </p:txBody>
      </p:sp>
      <p:sp>
        <p:nvSpPr>
          <p:cNvPr id="4" name="Slide Number Placeholder 3"/>
          <p:cNvSpPr>
            <a:spLocks noGrp="1"/>
          </p:cNvSpPr>
          <p:nvPr>
            <p:ph type="sldNum" sz="quarter" idx="10"/>
          </p:nvPr>
        </p:nvSpPr>
        <p:spPr/>
        <p:txBody>
          <a:bodyPr/>
          <a:lstStyle/>
          <a:p>
            <a:fld id="{8C13C3EE-528D-5A42-9BBA-7B21FF140ACB}" type="slidenum">
              <a:rPr lang="en-US" smtClean="0"/>
              <a:t>13</a:t>
            </a:fld>
            <a:endParaRPr lang="en-US"/>
          </a:p>
        </p:txBody>
      </p:sp>
    </p:spTree>
    <p:extLst>
      <p:ext uri="{BB962C8B-B14F-4D97-AF65-F5344CB8AC3E}">
        <p14:creationId xmlns:p14="http://schemas.microsoft.com/office/powerpoint/2010/main" val="3443255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p:txBody>
      </p:sp>
      <p:sp>
        <p:nvSpPr>
          <p:cNvPr id="4" name="Slide Number Placeholder 3"/>
          <p:cNvSpPr>
            <a:spLocks noGrp="1"/>
          </p:cNvSpPr>
          <p:nvPr>
            <p:ph type="sldNum" sz="quarter" idx="10"/>
          </p:nvPr>
        </p:nvSpPr>
        <p:spPr/>
        <p:txBody>
          <a:bodyPr/>
          <a:lstStyle/>
          <a:p>
            <a:fld id="{8C13C3EE-528D-5A42-9BBA-7B21FF140ACB}" type="slidenum">
              <a:rPr lang="en-US" smtClean="0"/>
              <a:t>14</a:t>
            </a:fld>
            <a:endParaRPr lang="en-US"/>
          </a:p>
        </p:txBody>
      </p:sp>
    </p:spTree>
    <p:extLst>
      <p:ext uri="{BB962C8B-B14F-4D97-AF65-F5344CB8AC3E}">
        <p14:creationId xmlns:p14="http://schemas.microsoft.com/office/powerpoint/2010/main" val="91796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15</a:t>
            </a:fld>
            <a:endParaRPr lang="en-US"/>
          </a:p>
        </p:txBody>
      </p:sp>
    </p:spTree>
    <p:extLst>
      <p:ext uri="{BB962C8B-B14F-4D97-AF65-F5344CB8AC3E}">
        <p14:creationId xmlns:p14="http://schemas.microsoft.com/office/powerpoint/2010/main" val="3946929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16</a:t>
            </a:fld>
            <a:endParaRPr lang="en-US"/>
          </a:p>
        </p:txBody>
      </p:sp>
    </p:spTree>
    <p:extLst>
      <p:ext uri="{BB962C8B-B14F-4D97-AF65-F5344CB8AC3E}">
        <p14:creationId xmlns:p14="http://schemas.microsoft.com/office/powerpoint/2010/main" val="4070448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17</a:t>
            </a:fld>
            <a:endParaRPr lang="en-US"/>
          </a:p>
        </p:txBody>
      </p:sp>
    </p:spTree>
    <p:extLst>
      <p:ext uri="{BB962C8B-B14F-4D97-AF65-F5344CB8AC3E}">
        <p14:creationId xmlns:p14="http://schemas.microsoft.com/office/powerpoint/2010/main" val="58272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18</a:t>
            </a:fld>
            <a:endParaRPr lang="en-US"/>
          </a:p>
        </p:txBody>
      </p:sp>
    </p:spTree>
    <p:extLst>
      <p:ext uri="{BB962C8B-B14F-4D97-AF65-F5344CB8AC3E}">
        <p14:creationId xmlns:p14="http://schemas.microsoft.com/office/powerpoint/2010/main" val="3645797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19</a:t>
            </a:fld>
            <a:endParaRPr lang="en-US"/>
          </a:p>
        </p:txBody>
      </p:sp>
    </p:spTree>
    <p:extLst>
      <p:ext uri="{BB962C8B-B14F-4D97-AF65-F5344CB8AC3E}">
        <p14:creationId xmlns:p14="http://schemas.microsoft.com/office/powerpoint/2010/main" val="127420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ask a person, what does he thinks about learning and privacy?</a:t>
            </a:r>
          </a:p>
          <a:p>
            <a:r>
              <a:rPr lang="en-US" dirty="0"/>
              <a:t>A most probable answer would be that learning and privacy are incompatible. Intuitively if you learn something using some underlying data, it means you are violating privacy of the users in the data.</a:t>
            </a:r>
          </a:p>
        </p:txBody>
      </p:sp>
      <p:sp>
        <p:nvSpPr>
          <p:cNvPr id="4" name="Slide Number Placeholder 3"/>
          <p:cNvSpPr>
            <a:spLocks noGrp="1"/>
          </p:cNvSpPr>
          <p:nvPr>
            <p:ph type="sldNum" sz="quarter" idx="10"/>
          </p:nvPr>
        </p:nvSpPr>
        <p:spPr/>
        <p:txBody>
          <a:bodyPr/>
          <a:lstStyle/>
          <a:p>
            <a:fld id="{8C13C3EE-528D-5A42-9BBA-7B21FF140ACB}" type="slidenum">
              <a:rPr lang="en-US" smtClean="0"/>
              <a:t>1</a:t>
            </a:fld>
            <a:endParaRPr lang="en-US"/>
          </a:p>
        </p:txBody>
      </p:sp>
    </p:spTree>
    <p:extLst>
      <p:ext uri="{BB962C8B-B14F-4D97-AF65-F5344CB8AC3E}">
        <p14:creationId xmlns:p14="http://schemas.microsoft.com/office/powerpoint/2010/main" val="387058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20</a:t>
            </a:fld>
            <a:endParaRPr lang="en-US"/>
          </a:p>
        </p:txBody>
      </p:sp>
    </p:spTree>
    <p:extLst>
      <p:ext uri="{BB962C8B-B14F-4D97-AF65-F5344CB8AC3E}">
        <p14:creationId xmlns:p14="http://schemas.microsoft.com/office/powerpoint/2010/main" val="208297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21</a:t>
            </a:fld>
            <a:endParaRPr lang="en-US"/>
          </a:p>
        </p:txBody>
      </p:sp>
    </p:spTree>
    <p:extLst>
      <p:ext uri="{BB962C8B-B14F-4D97-AF65-F5344CB8AC3E}">
        <p14:creationId xmlns:p14="http://schemas.microsoft.com/office/powerpoint/2010/main" val="566046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22</a:t>
            </a:fld>
            <a:endParaRPr lang="en-US"/>
          </a:p>
        </p:txBody>
      </p:sp>
    </p:spTree>
    <p:extLst>
      <p:ext uri="{BB962C8B-B14F-4D97-AF65-F5344CB8AC3E}">
        <p14:creationId xmlns:p14="http://schemas.microsoft.com/office/powerpoint/2010/main" val="3560716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23</a:t>
            </a:fld>
            <a:endParaRPr lang="en-US"/>
          </a:p>
        </p:txBody>
      </p:sp>
    </p:spTree>
    <p:extLst>
      <p:ext uri="{BB962C8B-B14F-4D97-AF65-F5344CB8AC3E}">
        <p14:creationId xmlns:p14="http://schemas.microsoft.com/office/powerpoint/2010/main" val="34632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24</a:t>
            </a:fld>
            <a:endParaRPr lang="en-US"/>
          </a:p>
        </p:txBody>
      </p:sp>
    </p:spTree>
    <p:extLst>
      <p:ext uri="{BB962C8B-B14F-4D97-AF65-F5344CB8AC3E}">
        <p14:creationId xmlns:p14="http://schemas.microsoft.com/office/powerpoint/2010/main" val="734208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25</a:t>
            </a:fld>
            <a:endParaRPr lang="en-US"/>
          </a:p>
        </p:txBody>
      </p:sp>
    </p:spTree>
    <p:extLst>
      <p:ext uri="{BB962C8B-B14F-4D97-AF65-F5344CB8AC3E}">
        <p14:creationId xmlns:p14="http://schemas.microsoft.com/office/powerpoint/2010/main" val="517697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26</a:t>
            </a:fld>
            <a:endParaRPr lang="en-US"/>
          </a:p>
        </p:txBody>
      </p:sp>
    </p:spTree>
    <p:extLst>
      <p:ext uri="{BB962C8B-B14F-4D97-AF65-F5344CB8AC3E}">
        <p14:creationId xmlns:p14="http://schemas.microsoft.com/office/powerpoint/2010/main" val="746973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different view. In this talk, we will show that there are settings where learning and privacy are compatible. </a:t>
            </a:r>
          </a:p>
          <a:p>
            <a:r>
              <a:rPr lang="en-US" dirty="0"/>
              <a:t>In fact, we believe that privacy and learning are more compatible that what meets the eyes.</a:t>
            </a:r>
          </a:p>
          <a:p>
            <a:r>
              <a:rPr lang="en-US" dirty="0"/>
              <a:t>If you want to take anything away from this presentation, this is the slide I would like you to remember.</a:t>
            </a:r>
          </a:p>
        </p:txBody>
      </p:sp>
      <p:sp>
        <p:nvSpPr>
          <p:cNvPr id="4" name="Slide Number Placeholder 3"/>
          <p:cNvSpPr>
            <a:spLocks noGrp="1"/>
          </p:cNvSpPr>
          <p:nvPr>
            <p:ph type="sldNum" sz="quarter" idx="10"/>
          </p:nvPr>
        </p:nvSpPr>
        <p:spPr/>
        <p:txBody>
          <a:bodyPr/>
          <a:lstStyle/>
          <a:p>
            <a:fld id="{8C13C3EE-528D-5A42-9BBA-7B21FF140ACB}" type="slidenum">
              <a:rPr lang="en-US" smtClean="0"/>
              <a:t>2</a:t>
            </a:fld>
            <a:endParaRPr lang="en-US"/>
          </a:p>
        </p:txBody>
      </p:sp>
    </p:spTree>
    <p:extLst>
      <p:ext uri="{BB962C8B-B14F-4D97-AF65-F5344CB8AC3E}">
        <p14:creationId xmlns:p14="http://schemas.microsoft.com/office/powerpoint/2010/main" val="82106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us try to address the elephant in the room. </a:t>
            </a:r>
          </a:p>
          <a:p>
            <a:r>
              <a:rPr lang="en-US" dirty="0"/>
              <a:t>Any learning happens on some training data.</a:t>
            </a:r>
          </a:p>
          <a:p>
            <a:r>
              <a:rPr lang="en-US" dirty="0"/>
              <a:t>We will address all these three issues as we go along starting with privacy. </a:t>
            </a:r>
          </a:p>
          <a:p>
            <a:endParaRPr lang="en-US" dirty="0"/>
          </a:p>
          <a:p>
            <a:endParaRPr lang="en-US" dirty="0"/>
          </a:p>
        </p:txBody>
      </p:sp>
      <p:sp>
        <p:nvSpPr>
          <p:cNvPr id="4" name="Slide Number Placeholder 3"/>
          <p:cNvSpPr>
            <a:spLocks noGrp="1"/>
          </p:cNvSpPr>
          <p:nvPr>
            <p:ph type="sldNum" sz="quarter" idx="10"/>
          </p:nvPr>
        </p:nvSpPr>
        <p:spPr/>
        <p:txBody>
          <a:bodyPr/>
          <a:lstStyle/>
          <a:p>
            <a:fld id="{8C13C3EE-528D-5A42-9BBA-7B21FF140ACB}" type="slidenum">
              <a:rPr lang="en-US" smtClean="0"/>
              <a:t>3</a:t>
            </a:fld>
            <a:endParaRPr lang="en-US"/>
          </a:p>
        </p:txBody>
      </p:sp>
    </p:spTree>
    <p:extLst>
      <p:ext uri="{BB962C8B-B14F-4D97-AF65-F5344CB8AC3E}">
        <p14:creationId xmlns:p14="http://schemas.microsoft.com/office/powerpoint/2010/main" val="166158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a:t>
            </a:r>
            <a:r>
              <a:rPr lang="en-US" baseline="0" dirty="0"/>
              <a:t> not-so-recent anymore example is that of Netflix. Unfortunately, it is the </a:t>
            </a:r>
            <a:r>
              <a:rPr lang="en-US" baseline="0" dirty="0" err="1"/>
              <a:t>cannonical</a:t>
            </a:r>
            <a:r>
              <a:rPr lang="en-US" baseline="0" dirty="0"/>
              <a:t> example and I have to include It for the sake of completion of the talk! </a:t>
            </a:r>
          </a:p>
          <a:p>
            <a:endParaRPr lang="en-US" baseline="0" dirty="0"/>
          </a:p>
          <a:p>
            <a:r>
              <a:rPr lang="en-US" baseline="0" dirty="0"/>
              <a:t>Netflix published a supposedly </a:t>
            </a:r>
            <a:r>
              <a:rPr lang="en-US" baseline="0" dirty="0" err="1"/>
              <a:t>denonymized</a:t>
            </a:r>
            <a:r>
              <a:rPr lang="en-US" baseline="0" dirty="0"/>
              <a:t> dataset in 2008. They were so over-confident that they put a prize money on it. Frankly, if they had not, I am sure no one would have bothered and this slide would not exist. Cheers to the over-confidence of Netflix.</a:t>
            </a:r>
          </a:p>
          <a:p>
            <a:endParaRPr lang="en-US" baseline="0" dirty="0"/>
          </a:p>
          <a:p>
            <a:r>
              <a:rPr lang="en-US" baseline="0" dirty="0"/>
              <a:t>Less than a year into the future came along two scientists who showed a way to </a:t>
            </a:r>
            <a:r>
              <a:rPr lang="en-US" baseline="0" dirty="0" err="1"/>
              <a:t>denonymize</a:t>
            </a:r>
            <a:r>
              <a:rPr lang="en-US" baseline="0" dirty="0"/>
              <a:t> Netflix using IMDB, which is publicly available! There goes one million dollar in the gutter and made this slide a reality!</a:t>
            </a:r>
          </a:p>
          <a:p>
            <a:endParaRPr lang="en-US" baseline="0" dirty="0"/>
          </a:p>
          <a:p>
            <a:r>
              <a:rPr lang="en-US" baseline="0" dirty="0"/>
              <a:t>This is not just one off incident. Few years ago, people were able to </a:t>
            </a:r>
            <a:r>
              <a:rPr lang="en-US" baseline="0" dirty="0" err="1"/>
              <a:t>denonymize</a:t>
            </a:r>
            <a:r>
              <a:rPr lang="en-US" baseline="0" dirty="0"/>
              <a:t> health record of the </a:t>
            </a:r>
            <a:r>
              <a:rPr lang="en-US" baseline="0" dirty="0" err="1"/>
              <a:t>gov</a:t>
            </a:r>
            <a:r>
              <a:rPr lang="en-US" baseline="0" dirty="0"/>
              <a:t> of Mass.</a:t>
            </a:r>
          </a:p>
          <a:p>
            <a:endParaRPr lang="en-US" baseline="0" dirty="0"/>
          </a:p>
          <a:p>
            <a:r>
              <a:rPr lang="en-US" baseline="0" dirty="0"/>
              <a:t>And not that long ago (Jan), people showed that data collected from </a:t>
            </a:r>
            <a:r>
              <a:rPr lang="en-US" baseline="0" dirty="0" err="1"/>
              <a:t>strava</a:t>
            </a:r>
            <a:r>
              <a:rPr lang="en-US" baseline="0" dirty="0"/>
              <a:t> can be used to infer us military base. </a:t>
            </a:r>
          </a:p>
          <a:p>
            <a:endParaRPr lang="en-US" baseline="0" dirty="0"/>
          </a:p>
          <a:p>
            <a:r>
              <a:rPr lang="en-US" baseline="0" dirty="0"/>
              <a:t>So privacy leak can be innocuous or can have serious damages to national security.</a:t>
            </a:r>
          </a:p>
        </p:txBody>
      </p:sp>
      <p:sp>
        <p:nvSpPr>
          <p:cNvPr id="4" name="Slide Number Placeholder 3"/>
          <p:cNvSpPr>
            <a:spLocks noGrp="1"/>
          </p:cNvSpPr>
          <p:nvPr>
            <p:ph type="sldNum" sz="quarter" idx="10"/>
          </p:nvPr>
        </p:nvSpPr>
        <p:spPr/>
        <p:txBody>
          <a:bodyPr/>
          <a:lstStyle/>
          <a:p>
            <a:fld id="{8C13C3EE-528D-5A42-9BBA-7B21FF140ACB}" type="slidenum">
              <a:rPr lang="en-US" smtClean="0"/>
              <a:t>4</a:t>
            </a:fld>
            <a:endParaRPr lang="en-US"/>
          </a:p>
        </p:txBody>
      </p:sp>
    </p:spTree>
    <p:extLst>
      <p:ext uri="{BB962C8B-B14F-4D97-AF65-F5344CB8AC3E}">
        <p14:creationId xmlns:p14="http://schemas.microsoft.com/office/powerpoint/2010/main" val="128645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 fact, I would refer you all to have a look at this webpage. It has a list of many of the recent attacks. This webpage is by no means exhaustive, but surely has a comprehensive list.</a:t>
            </a:r>
          </a:p>
        </p:txBody>
      </p:sp>
      <p:sp>
        <p:nvSpPr>
          <p:cNvPr id="4" name="Slide Number Placeholder 3"/>
          <p:cNvSpPr>
            <a:spLocks noGrp="1"/>
          </p:cNvSpPr>
          <p:nvPr>
            <p:ph type="sldNum" sz="quarter" idx="10"/>
          </p:nvPr>
        </p:nvSpPr>
        <p:spPr/>
        <p:txBody>
          <a:bodyPr/>
          <a:lstStyle/>
          <a:p>
            <a:fld id="{8C13C3EE-528D-5A42-9BBA-7B21FF140ACB}" type="slidenum">
              <a:rPr lang="en-US" smtClean="0"/>
              <a:t>5</a:t>
            </a:fld>
            <a:endParaRPr lang="en-US"/>
          </a:p>
        </p:txBody>
      </p:sp>
    </p:spTree>
    <p:extLst>
      <p:ext uri="{BB962C8B-B14F-4D97-AF65-F5344CB8AC3E}">
        <p14:creationId xmlns:p14="http://schemas.microsoft.com/office/powerpoint/2010/main" val="347093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a:t>
            </a:r>
            <a:r>
              <a:rPr lang="en-US" baseline="0" dirty="0"/>
              <a:t> not-so-recent anymore example is that of Netflix. Unfortunately, it is the </a:t>
            </a:r>
            <a:r>
              <a:rPr lang="en-US" baseline="0" dirty="0" err="1"/>
              <a:t>cannonical</a:t>
            </a:r>
            <a:r>
              <a:rPr lang="en-US" baseline="0" dirty="0"/>
              <a:t> example and I have to include It for the sake of completion of the talk! </a:t>
            </a:r>
          </a:p>
          <a:p>
            <a:endParaRPr lang="en-US" baseline="0" dirty="0"/>
          </a:p>
          <a:p>
            <a:r>
              <a:rPr lang="en-US" baseline="0" dirty="0"/>
              <a:t>Netflix published a supposedly </a:t>
            </a:r>
            <a:r>
              <a:rPr lang="en-US" baseline="0" dirty="0" err="1"/>
              <a:t>denonymized</a:t>
            </a:r>
            <a:r>
              <a:rPr lang="en-US" baseline="0" dirty="0"/>
              <a:t> dataset in 2008. They were so over-confident that they put a prize money on it. Frankly, if they had not, I am sure no one would have bothered and this slide would not exist. Cheers to the over-confidence of Netflix.</a:t>
            </a:r>
          </a:p>
          <a:p>
            <a:endParaRPr lang="en-US" baseline="0" dirty="0"/>
          </a:p>
          <a:p>
            <a:r>
              <a:rPr lang="en-US" baseline="0" dirty="0"/>
              <a:t>Less than a year into the future came along two scientists who showed a way to </a:t>
            </a:r>
            <a:r>
              <a:rPr lang="en-US" baseline="0" dirty="0" err="1"/>
              <a:t>denonymize</a:t>
            </a:r>
            <a:r>
              <a:rPr lang="en-US" baseline="0" dirty="0"/>
              <a:t> Netflix using IMDB, which is publicly available! There goes one million dollar in the gutter and made this slide a reality!</a:t>
            </a:r>
          </a:p>
          <a:p>
            <a:endParaRPr lang="en-US" baseline="0" dirty="0"/>
          </a:p>
          <a:p>
            <a:r>
              <a:rPr lang="en-US" baseline="0" dirty="0"/>
              <a:t>This is not just one off incident. Few years ago, people were able to </a:t>
            </a:r>
            <a:r>
              <a:rPr lang="en-US" baseline="0" dirty="0" err="1"/>
              <a:t>denonymize</a:t>
            </a:r>
            <a:r>
              <a:rPr lang="en-US" baseline="0" dirty="0"/>
              <a:t> health record of the </a:t>
            </a:r>
            <a:r>
              <a:rPr lang="en-US" baseline="0" dirty="0" err="1"/>
              <a:t>gov</a:t>
            </a:r>
            <a:r>
              <a:rPr lang="en-US" baseline="0" dirty="0"/>
              <a:t> of Mass.</a:t>
            </a:r>
          </a:p>
          <a:p>
            <a:endParaRPr lang="en-US" baseline="0" dirty="0"/>
          </a:p>
          <a:p>
            <a:r>
              <a:rPr lang="en-US" baseline="0" dirty="0"/>
              <a:t>And not that long ago (Jan), people showed that data collected from </a:t>
            </a:r>
            <a:r>
              <a:rPr lang="en-US" baseline="0" dirty="0" err="1"/>
              <a:t>strava</a:t>
            </a:r>
            <a:r>
              <a:rPr lang="en-US" baseline="0" dirty="0"/>
              <a:t> can be used to infer us military base. </a:t>
            </a:r>
          </a:p>
          <a:p>
            <a:endParaRPr lang="en-US" baseline="0" dirty="0"/>
          </a:p>
          <a:p>
            <a:r>
              <a:rPr lang="en-US" baseline="0" dirty="0"/>
              <a:t>So privacy leak can be innocuous or can have serious damages to national security.</a:t>
            </a:r>
          </a:p>
        </p:txBody>
      </p:sp>
      <p:sp>
        <p:nvSpPr>
          <p:cNvPr id="4" name="Slide Number Placeholder 3"/>
          <p:cNvSpPr>
            <a:spLocks noGrp="1"/>
          </p:cNvSpPr>
          <p:nvPr>
            <p:ph type="sldNum" sz="quarter" idx="10"/>
          </p:nvPr>
        </p:nvSpPr>
        <p:spPr/>
        <p:txBody>
          <a:bodyPr/>
          <a:lstStyle/>
          <a:p>
            <a:fld id="{8C13C3EE-528D-5A42-9BBA-7B21FF140ACB}" type="slidenum">
              <a:rPr lang="en-US" smtClean="0"/>
              <a:t>6</a:t>
            </a:fld>
            <a:endParaRPr lang="en-US"/>
          </a:p>
        </p:txBody>
      </p:sp>
    </p:spTree>
    <p:extLst>
      <p:ext uri="{BB962C8B-B14F-4D97-AF65-F5344CB8AC3E}">
        <p14:creationId xmlns:p14="http://schemas.microsoft.com/office/powerpoint/2010/main" val="1651336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is all good! We now have a privacy definition, but a definition is good if we can use it. </a:t>
            </a:r>
          </a:p>
          <a:p>
            <a:endParaRPr lang="en-US" dirty="0"/>
          </a:p>
          <a:p>
            <a:r>
              <a:rPr lang="en-US" dirty="0"/>
              <a:t>We consider three problems that have applications in many areas of computer science and mathematics.</a:t>
            </a:r>
          </a:p>
          <a:p>
            <a:endParaRPr lang="en-US" dirty="0"/>
          </a:p>
          <a:p>
            <a:r>
              <a:rPr lang="en-US" dirty="0"/>
              <a:t>The first problem we study is robust PCA. One of the reasons why we study robust PCA is that the output is robust against outliers in data, i.e., given a low matrix that is corrupted by some sparse noise matrix, we can compute the low-rank matrix,</a:t>
            </a:r>
          </a:p>
          <a:p>
            <a:endParaRPr lang="en-US" dirty="0"/>
          </a:p>
          <a:p>
            <a:r>
              <a:rPr lang="en-US" dirty="0"/>
              <a:t>The second problem we study is clustering, where we are given n points in high dimension and are required to output k centers such that at least one of these centers are close to the original n points.</a:t>
            </a:r>
          </a:p>
          <a:p>
            <a:endParaRPr lang="en-US" dirty="0"/>
          </a:p>
          <a:p>
            <a:r>
              <a:rPr lang="en-US" dirty="0"/>
              <a:t>The third problem we study is graph Sparsification, where we are given a dense graph and we wish to output a sparse graph with edges almost n.</a:t>
            </a:r>
          </a:p>
        </p:txBody>
      </p:sp>
      <p:sp>
        <p:nvSpPr>
          <p:cNvPr id="4" name="Slide Number Placeholder 3"/>
          <p:cNvSpPr>
            <a:spLocks noGrp="1"/>
          </p:cNvSpPr>
          <p:nvPr>
            <p:ph type="sldNum" sz="quarter" idx="10"/>
          </p:nvPr>
        </p:nvSpPr>
        <p:spPr/>
        <p:txBody>
          <a:bodyPr/>
          <a:lstStyle/>
          <a:p>
            <a:fld id="{8C13C3EE-528D-5A42-9BBA-7B21FF140ACB}" type="slidenum">
              <a:rPr lang="en-US" smtClean="0"/>
              <a:t>7</a:t>
            </a:fld>
            <a:endParaRPr lang="en-US"/>
          </a:p>
        </p:txBody>
      </p:sp>
    </p:spTree>
    <p:extLst>
      <p:ext uri="{BB962C8B-B14F-4D97-AF65-F5344CB8AC3E}">
        <p14:creationId xmlns:p14="http://schemas.microsoft.com/office/powerpoint/2010/main" val="518134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we have established that privacy of data is serious concern, let us go back to the drawing board. </a:t>
            </a:r>
          </a:p>
          <a:p>
            <a:endParaRPr lang="en-US" dirty="0"/>
          </a:p>
          <a:p>
            <a:r>
              <a:rPr lang="en-US" dirty="0"/>
              <a:t>Often, when statistician or learning people collects data to be able to infer something in the future. One example is election.</a:t>
            </a:r>
          </a:p>
          <a:p>
            <a:endParaRPr lang="en-US" dirty="0"/>
          </a:p>
          <a:p>
            <a:r>
              <a:rPr lang="en-US" dirty="0"/>
              <a:t>Now, suppose a statistician figures it out that people who lost their jobs in past few years are most likely to vote for Mr. X</a:t>
            </a:r>
          </a:p>
          <a:p>
            <a:endParaRPr lang="en-US" dirty="0"/>
          </a:p>
          <a:p>
            <a:endParaRPr lang="en-US" dirty="0"/>
          </a:p>
        </p:txBody>
      </p:sp>
      <p:sp>
        <p:nvSpPr>
          <p:cNvPr id="4" name="Slide Number Placeholder 3"/>
          <p:cNvSpPr>
            <a:spLocks noGrp="1"/>
          </p:cNvSpPr>
          <p:nvPr>
            <p:ph type="sldNum" sz="quarter" idx="10"/>
          </p:nvPr>
        </p:nvSpPr>
        <p:spPr/>
        <p:txBody>
          <a:bodyPr/>
          <a:lstStyle/>
          <a:p>
            <a:fld id="{8C13C3EE-528D-5A42-9BBA-7B21FF140ACB}" type="slidenum">
              <a:rPr lang="en-US" smtClean="0"/>
              <a:t>8</a:t>
            </a:fld>
            <a:endParaRPr lang="en-US"/>
          </a:p>
        </p:txBody>
      </p:sp>
    </p:spTree>
    <p:extLst>
      <p:ext uri="{BB962C8B-B14F-4D97-AF65-F5344CB8AC3E}">
        <p14:creationId xmlns:p14="http://schemas.microsoft.com/office/powerpoint/2010/main" val="421208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756D63-4F21-B64D-A6C4-6DDCE1B90B66}" type="datetime1">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510170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9014ED-502C-FD4F-8865-905DE90A5E7C}" type="datetime1">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9101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811481-FF46-524B-A62E-3B2782CBDB5D}" type="datetime1">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432036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175B308-F7F2-7346-88D1-FEAF32BB55CE}" type="datetime1">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4859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CEEE23-47E8-E44F-BA47-FDA9C86E35B2}" type="datetime1">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426514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81B40B-E01B-D844-8A79-01FD8301A355}" type="datetime1">
              <a:rPr lang="en-US" smtClean="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938976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0CD37D-B3A7-2142-8548-855414D09436}" type="datetime1">
              <a:rPr lang="en-US" smtClean="0"/>
              <a:t>10/11/2022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604370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143B82-DE57-DA42-9AE3-1AF931E57E90}" type="datetime1">
              <a:rPr lang="en-US" smtClean="0"/>
              <a:t>10/11/2022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471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437FE9-FC72-364F-8141-499338F35148}" type="datetime1">
              <a:rPr lang="en-US" smtClean="0"/>
              <a:t>10/11/2022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7210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0148B4-08F0-5C47-8CFF-5D0C3DD1FB55}" type="datetime1">
              <a:rPr lang="en-US" smtClean="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717091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F1DAAF-97F3-3742-A168-4DDC94812DC4}" type="datetime1">
              <a:rPr lang="en-US" smtClean="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1100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CEA6C-13F7-DA44-89F1-723FF4E0ECD0}" type="datetime1">
              <a:rPr lang="en-US" smtClean="0"/>
              <a:t>10/11/2022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1910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144000" cy="4006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914402"/>
            <a:ext cx="7886700" cy="2659957"/>
          </a:xfrm>
        </p:spPr>
        <p:txBody>
          <a:bodyPr>
            <a:normAutofit/>
          </a:bodyPr>
          <a:lstStyle/>
          <a:p>
            <a:r>
              <a:rPr lang="en-US" sz="7000" dirty="0">
                <a:solidFill>
                  <a:srgbClr val="FFFFFF"/>
                </a:solidFill>
              </a:rPr>
              <a:t>Differential Privacy</a:t>
            </a:r>
            <a:endParaRPr lang="en-US" sz="7000" dirty="0">
              <a:solidFill>
                <a:srgbClr val="FFFFFF"/>
              </a:solidFill>
              <a:cs typeface="Calibri Light"/>
            </a:endParaRPr>
          </a:p>
        </p:txBody>
      </p:sp>
      <p:sp>
        <p:nvSpPr>
          <p:cNvPr id="4" name="TextBox 3"/>
          <p:cNvSpPr txBox="1"/>
          <p:nvPr/>
        </p:nvSpPr>
        <p:spPr>
          <a:xfrm>
            <a:off x="628650" y="4368800"/>
            <a:ext cx="7886700" cy="1390650"/>
          </a:xfrm>
          <a:prstGeom prst="rect">
            <a:avLst/>
          </a:prstGeom>
        </p:spPr>
        <p:txBody>
          <a:bodyPr lIns="91440" tIns="45720" rIns="91440" bIns="45720" rtlCol="0">
            <a:normAutofit/>
          </a:bodyPr>
          <a:lstStyle/>
          <a:p>
            <a:pPr>
              <a:spcAft>
                <a:spcPts val="600"/>
              </a:spcAft>
            </a:pPr>
            <a:r>
              <a:rPr lang="en-US" sz="2800" b="1">
                <a:ea typeface="Apple Chancery" charset="0"/>
                <a:cs typeface="Apple Chancery" charset="0"/>
              </a:rPr>
              <a:t>Jalaj Upadhyay</a:t>
            </a:r>
          </a:p>
        </p:txBody>
      </p:sp>
    </p:spTree>
    <p:extLst>
      <p:ext uri="{BB962C8B-B14F-4D97-AF65-F5344CB8AC3E}">
        <p14:creationId xmlns:p14="http://schemas.microsoft.com/office/powerpoint/2010/main" val="82866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805B-A3D2-1D4D-B5AE-027939E46DD6}"/>
              </a:ext>
            </a:extLst>
          </p:cNvPr>
          <p:cNvSpPr>
            <a:spLocks noGrp="1"/>
          </p:cNvSpPr>
          <p:nvPr>
            <p:ph type="title"/>
          </p:nvPr>
        </p:nvSpPr>
        <p:spPr/>
        <p:txBody>
          <a:bodyPr/>
          <a:lstStyle/>
          <a:p>
            <a:pPr algn="l"/>
            <a:r>
              <a:rPr lang="en-US" sz="3000" dirty="0">
                <a:solidFill>
                  <a:schemeClr val="accent1">
                    <a:lumMod val="75000"/>
                  </a:schemeClr>
                </a:solidFill>
              </a:rPr>
              <a:t>Defining Privacy: Attempt 1 (statistician view)</a:t>
            </a:r>
          </a:p>
        </p:txBody>
      </p:sp>
      <p:sp>
        <p:nvSpPr>
          <p:cNvPr id="4" name="Slide Number Placeholder 3">
            <a:extLst>
              <a:ext uri="{FF2B5EF4-FFF2-40B4-BE49-F238E27FC236}">
                <a16:creationId xmlns:a16="http://schemas.microsoft.com/office/drawing/2014/main" id="{D6C43695-6A04-FA4C-A20D-32E6F0B5882D}"/>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5" name="Picture 4">
            <a:extLst>
              <a:ext uri="{FF2B5EF4-FFF2-40B4-BE49-F238E27FC236}">
                <a16:creationId xmlns:a16="http://schemas.microsoft.com/office/drawing/2014/main" id="{A953DA0F-85D9-5E46-8F81-D968228634F3}"/>
              </a:ext>
            </a:extLst>
          </p:cNvPr>
          <p:cNvPicPr>
            <a:picLocks noChangeAspect="1"/>
          </p:cNvPicPr>
          <p:nvPr/>
        </p:nvPicPr>
        <p:blipFill>
          <a:blip r:embed="rId3"/>
          <a:stretch>
            <a:fillRect/>
          </a:stretch>
        </p:blipFill>
        <p:spPr>
          <a:xfrm>
            <a:off x="5070701" y="1740295"/>
            <a:ext cx="2333625" cy="3810000"/>
          </a:xfrm>
          <a:prstGeom prst="rect">
            <a:avLst/>
          </a:prstGeom>
        </p:spPr>
      </p:pic>
      <p:sp>
        <p:nvSpPr>
          <p:cNvPr id="12" name="Alternate Process 11">
            <a:extLst>
              <a:ext uri="{FF2B5EF4-FFF2-40B4-BE49-F238E27FC236}">
                <a16:creationId xmlns:a16="http://schemas.microsoft.com/office/drawing/2014/main" id="{1458886C-D9EE-1547-93CF-A3856F424971}"/>
              </a:ext>
            </a:extLst>
          </p:cNvPr>
          <p:cNvSpPr/>
          <p:nvPr/>
        </p:nvSpPr>
        <p:spPr>
          <a:xfrm>
            <a:off x="551090" y="2449199"/>
            <a:ext cx="4102553" cy="2559591"/>
          </a:xfrm>
          <a:prstGeom prst="flowChartAlternateProcess">
            <a:avLst/>
          </a:prstGeom>
          <a:gradFill>
            <a:gsLst>
              <a:gs pos="0">
                <a:schemeClr val="accent1">
                  <a:lumMod val="60000"/>
                  <a:lumOff val="40000"/>
                </a:schemeClr>
              </a:gs>
              <a:gs pos="50000">
                <a:schemeClr val="accent1">
                  <a:lumMod val="40000"/>
                  <a:lumOff val="60000"/>
                </a:schemeClr>
              </a:gs>
              <a:gs pos="100000">
                <a:schemeClr val="accent1">
                  <a:lumMod val="20000"/>
                  <a:lumOff val="8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TextBox 12">
            <a:extLst>
              <a:ext uri="{FF2B5EF4-FFF2-40B4-BE49-F238E27FC236}">
                <a16:creationId xmlns:a16="http://schemas.microsoft.com/office/drawing/2014/main" id="{423D4F8D-EA7F-9844-9757-33CA6243A443}"/>
              </a:ext>
            </a:extLst>
          </p:cNvPr>
          <p:cNvSpPr txBox="1"/>
          <p:nvPr/>
        </p:nvSpPr>
        <p:spPr>
          <a:xfrm>
            <a:off x="1114426" y="2567609"/>
            <a:ext cx="3294288" cy="2031325"/>
          </a:xfrm>
          <a:prstGeom prst="rect">
            <a:avLst/>
          </a:prstGeom>
          <a:noFill/>
        </p:spPr>
        <p:txBody>
          <a:bodyPr wrap="square" rtlCol="0">
            <a:spAutoFit/>
          </a:bodyPr>
          <a:lstStyle/>
          <a:p>
            <a:r>
              <a:rPr lang="en-US" sz="2100" dirty="0"/>
              <a:t>“nothing about individual should be learnable from the data that cannot be learned without access to the data”</a:t>
            </a:r>
          </a:p>
          <a:p>
            <a:r>
              <a:rPr lang="en-US" sz="2100" dirty="0"/>
              <a:t>- T. </a:t>
            </a:r>
            <a:r>
              <a:rPr lang="en-US" sz="2100" dirty="0" err="1"/>
              <a:t>Delanius</a:t>
            </a:r>
            <a:r>
              <a:rPr lang="en-US" sz="2100" dirty="0"/>
              <a:t>, 1977</a:t>
            </a:r>
          </a:p>
        </p:txBody>
      </p:sp>
      <p:pic>
        <p:nvPicPr>
          <p:cNvPr id="14" name="Picture 13">
            <a:extLst>
              <a:ext uri="{FF2B5EF4-FFF2-40B4-BE49-F238E27FC236}">
                <a16:creationId xmlns:a16="http://schemas.microsoft.com/office/drawing/2014/main" id="{1C5F4212-41FB-4A47-80C5-333681A9184F}"/>
              </a:ext>
            </a:extLst>
          </p:cNvPr>
          <p:cNvPicPr>
            <a:picLocks noChangeAspect="1"/>
          </p:cNvPicPr>
          <p:nvPr/>
        </p:nvPicPr>
        <p:blipFill>
          <a:blip r:embed="rId4"/>
          <a:stretch>
            <a:fillRect/>
          </a:stretch>
        </p:blipFill>
        <p:spPr>
          <a:xfrm>
            <a:off x="5070701" y="1740295"/>
            <a:ext cx="2540000" cy="3810000"/>
          </a:xfrm>
          <a:prstGeom prst="rect">
            <a:avLst/>
          </a:prstGeom>
        </p:spPr>
      </p:pic>
      <p:pic>
        <p:nvPicPr>
          <p:cNvPr id="15" name="Picture 14">
            <a:extLst>
              <a:ext uri="{FF2B5EF4-FFF2-40B4-BE49-F238E27FC236}">
                <a16:creationId xmlns:a16="http://schemas.microsoft.com/office/drawing/2014/main" id="{9C3AE029-BC71-1843-AD65-C1280F29E480}"/>
              </a:ext>
            </a:extLst>
          </p:cNvPr>
          <p:cNvPicPr>
            <a:picLocks noChangeAspect="1"/>
          </p:cNvPicPr>
          <p:nvPr/>
        </p:nvPicPr>
        <p:blipFill>
          <a:blip r:embed="rId5"/>
          <a:stretch>
            <a:fillRect/>
          </a:stretch>
        </p:blipFill>
        <p:spPr>
          <a:xfrm>
            <a:off x="628650" y="1766503"/>
            <a:ext cx="3924981" cy="3924981"/>
          </a:xfrm>
          <a:prstGeom prst="rect">
            <a:avLst/>
          </a:prstGeom>
        </p:spPr>
      </p:pic>
    </p:spTree>
    <p:extLst>
      <p:ext uri="{BB962C8B-B14F-4D97-AF65-F5344CB8AC3E}">
        <p14:creationId xmlns:p14="http://schemas.microsoft.com/office/powerpoint/2010/main" val="167536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805B-A3D2-1D4D-B5AE-027939E46DD6}"/>
              </a:ext>
            </a:extLst>
          </p:cNvPr>
          <p:cNvSpPr>
            <a:spLocks noGrp="1"/>
          </p:cNvSpPr>
          <p:nvPr>
            <p:ph type="title"/>
          </p:nvPr>
        </p:nvSpPr>
        <p:spPr>
          <a:xfrm>
            <a:off x="259493" y="365126"/>
            <a:ext cx="8657228" cy="1325563"/>
          </a:xfrm>
        </p:spPr>
        <p:txBody>
          <a:bodyPr>
            <a:normAutofit/>
          </a:bodyPr>
          <a:lstStyle/>
          <a:p>
            <a:pPr algn="l"/>
            <a:r>
              <a:rPr lang="en-US" sz="4000" dirty="0">
                <a:solidFill>
                  <a:schemeClr val="accent1">
                    <a:lumMod val="75000"/>
                  </a:schemeClr>
                </a:solidFill>
              </a:rPr>
              <a:t>Defining Privacy: Attempt 2 (k-anonymity)</a:t>
            </a:r>
          </a:p>
        </p:txBody>
      </p:sp>
      <p:sp>
        <p:nvSpPr>
          <p:cNvPr id="4" name="Slide Number Placeholder 3">
            <a:extLst>
              <a:ext uri="{FF2B5EF4-FFF2-40B4-BE49-F238E27FC236}">
                <a16:creationId xmlns:a16="http://schemas.microsoft.com/office/drawing/2014/main" id="{D6C43695-6A04-FA4C-A20D-32E6F0B5882D}"/>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9" name="Picture 8">
            <a:extLst>
              <a:ext uri="{FF2B5EF4-FFF2-40B4-BE49-F238E27FC236}">
                <a16:creationId xmlns:a16="http://schemas.microsoft.com/office/drawing/2014/main" id="{D80DEA54-4F9C-2249-998E-D8BD480A73D7}"/>
              </a:ext>
            </a:extLst>
          </p:cNvPr>
          <p:cNvPicPr>
            <a:picLocks noChangeAspect="1"/>
          </p:cNvPicPr>
          <p:nvPr/>
        </p:nvPicPr>
        <p:blipFill>
          <a:blip r:embed="rId3"/>
          <a:stretch>
            <a:fillRect/>
          </a:stretch>
        </p:blipFill>
        <p:spPr>
          <a:xfrm>
            <a:off x="4742862" y="3796903"/>
            <a:ext cx="3033252" cy="2203847"/>
          </a:xfrm>
          <a:prstGeom prst="rect">
            <a:avLst/>
          </a:prstGeom>
        </p:spPr>
      </p:pic>
      <p:sp>
        <p:nvSpPr>
          <p:cNvPr id="10" name="Rectangular Callout 9">
            <a:extLst>
              <a:ext uri="{FF2B5EF4-FFF2-40B4-BE49-F238E27FC236}">
                <a16:creationId xmlns:a16="http://schemas.microsoft.com/office/drawing/2014/main" id="{F48020F5-B574-1342-A343-9B01B7C42BC0}"/>
              </a:ext>
            </a:extLst>
          </p:cNvPr>
          <p:cNvSpPr/>
          <p:nvPr/>
        </p:nvSpPr>
        <p:spPr>
          <a:xfrm>
            <a:off x="6038810" y="1612812"/>
            <a:ext cx="2877911" cy="1641022"/>
          </a:xfrm>
          <a:prstGeom prst="wedgeRectCallout">
            <a:avLst>
              <a:gd name="adj1" fmla="val -62960"/>
              <a:gd name="adj2" fmla="val 83396"/>
            </a:avLst>
          </a:prstGeom>
          <a:gradFill>
            <a:gsLst>
              <a:gs pos="0">
                <a:schemeClr val="accent1">
                  <a:lumMod val="60000"/>
                  <a:lumOff val="40000"/>
                </a:schemeClr>
              </a:gs>
              <a:gs pos="50000">
                <a:schemeClr val="accent1">
                  <a:lumMod val="40000"/>
                  <a:lumOff val="60000"/>
                </a:schemeClr>
              </a:gs>
              <a:gs pos="100000">
                <a:schemeClr val="accent1">
                  <a:lumMod val="20000"/>
                  <a:lumOff val="8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a:extLst>
              <a:ext uri="{FF2B5EF4-FFF2-40B4-BE49-F238E27FC236}">
                <a16:creationId xmlns:a16="http://schemas.microsoft.com/office/drawing/2014/main" id="{9F998194-6FCB-3B40-A79F-0170F6A7BD7F}"/>
              </a:ext>
            </a:extLst>
          </p:cNvPr>
          <p:cNvSpPr txBox="1"/>
          <p:nvPr/>
        </p:nvSpPr>
        <p:spPr>
          <a:xfrm>
            <a:off x="6320478" y="1786706"/>
            <a:ext cx="2596243" cy="1200329"/>
          </a:xfrm>
          <a:prstGeom prst="rect">
            <a:avLst/>
          </a:prstGeom>
          <a:noFill/>
        </p:spPr>
        <p:txBody>
          <a:bodyPr wrap="square" rtlCol="0">
            <a:spAutoFit/>
          </a:bodyPr>
          <a:lstStyle/>
          <a:p>
            <a:r>
              <a:rPr lang="en-US" dirty="0"/>
              <a:t>K people are on food stamps and social care, and all of them also voted for X</a:t>
            </a:r>
          </a:p>
        </p:txBody>
      </p:sp>
      <p:pic>
        <p:nvPicPr>
          <p:cNvPr id="3" name="Picture 2">
            <a:extLst>
              <a:ext uri="{FF2B5EF4-FFF2-40B4-BE49-F238E27FC236}">
                <a16:creationId xmlns:a16="http://schemas.microsoft.com/office/drawing/2014/main" id="{82DF69BF-12F1-E143-85ED-349E1208084C}"/>
              </a:ext>
            </a:extLst>
          </p:cNvPr>
          <p:cNvPicPr>
            <a:picLocks noChangeAspect="1"/>
          </p:cNvPicPr>
          <p:nvPr/>
        </p:nvPicPr>
        <p:blipFill>
          <a:blip r:embed="rId4"/>
          <a:stretch>
            <a:fillRect/>
          </a:stretch>
        </p:blipFill>
        <p:spPr>
          <a:xfrm>
            <a:off x="642283" y="3902743"/>
            <a:ext cx="1952625" cy="1762125"/>
          </a:xfrm>
          <a:prstGeom prst="rect">
            <a:avLst/>
          </a:prstGeom>
        </p:spPr>
      </p:pic>
      <p:sp>
        <p:nvSpPr>
          <p:cNvPr id="12" name="Rectangular Callout 11">
            <a:extLst>
              <a:ext uri="{FF2B5EF4-FFF2-40B4-BE49-F238E27FC236}">
                <a16:creationId xmlns:a16="http://schemas.microsoft.com/office/drawing/2014/main" id="{81122911-744A-224A-8155-FE6DA815D57D}"/>
              </a:ext>
            </a:extLst>
          </p:cNvPr>
          <p:cNvSpPr/>
          <p:nvPr/>
        </p:nvSpPr>
        <p:spPr>
          <a:xfrm>
            <a:off x="1894714" y="1959429"/>
            <a:ext cx="2848148" cy="1151530"/>
          </a:xfrm>
          <a:prstGeom prst="wedgeRectCallout">
            <a:avLst>
              <a:gd name="adj1" fmla="val -44471"/>
              <a:gd name="adj2" fmla="val 106793"/>
            </a:avLst>
          </a:prstGeom>
          <a:gradFill>
            <a:gsLst>
              <a:gs pos="0">
                <a:schemeClr val="accent1">
                  <a:lumMod val="60000"/>
                  <a:lumOff val="40000"/>
                </a:schemeClr>
              </a:gs>
              <a:gs pos="50000">
                <a:schemeClr val="accent1">
                  <a:lumMod val="40000"/>
                  <a:lumOff val="60000"/>
                </a:schemeClr>
              </a:gs>
              <a:gs pos="100000">
                <a:schemeClr val="accent1">
                  <a:lumMod val="20000"/>
                  <a:lumOff val="8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TextBox 12">
            <a:extLst>
              <a:ext uri="{FF2B5EF4-FFF2-40B4-BE49-F238E27FC236}">
                <a16:creationId xmlns:a16="http://schemas.microsoft.com/office/drawing/2014/main" id="{665965EB-7C7B-0F4C-AADF-EDA454707EFF}"/>
              </a:ext>
            </a:extLst>
          </p:cNvPr>
          <p:cNvSpPr txBox="1"/>
          <p:nvPr/>
        </p:nvSpPr>
        <p:spPr>
          <a:xfrm>
            <a:off x="2035548" y="2154677"/>
            <a:ext cx="2596243" cy="646331"/>
          </a:xfrm>
          <a:prstGeom prst="rect">
            <a:avLst/>
          </a:prstGeom>
          <a:noFill/>
        </p:spPr>
        <p:txBody>
          <a:bodyPr wrap="square" rtlCol="0">
            <a:spAutoFit/>
          </a:bodyPr>
          <a:lstStyle/>
          <a:p>
            <a:r>
              <a:rPr lang="en-US" dirty="0"/>
              <a:t>I know </a:t>
            </a:r>
            <a:r>
              <a:rPr lang="en-US" dirty="0" err="1"/>
              <a:t>Jalaj</a:t>
            </a:r>
            <a:r>
              <a:rPr lang="en-US" dirty="0"/>
              <a:t> is on food stamp and social care</a:t>
            </a:r>
          </a:p>
        </p:txBody>
      </p:sp>
    </p:spTree>
    <p:extLst>
      <p:ext uri="{BB962C8B-B14F-4D97-AF65-F5344CB8AC3E}">
        <p14:creationId xmlns:p14="http://schemas.microsoft.com/office/powerpoint/2010/main" val="428648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805B-A3D2-1D4D-B5AE-027939E46DD6}"/>
              </a:ext>
            </a:extLst>
          </p:cNvPr>
          <p:cNvSpPr>
            <a:spLocks noGrp="1"/>
          </p:cNvSpPr>
          <p:nvPr>
            <p:ph type="title"/>
          </p:nvPr>
        </p:nvSpPr>
        <p:spPr/>
        <p:txBody>
          <a:bodyPr>
            <a:normAutofit/>
          </a:bodyPr>
          <a:lstStyle/>
          <a:p>
            <a:pPr algn="l"/>
            <a:r>
              <a:rPr lang="en-US" sz="4000" dirty="0">
                <a:solidFill>
                  <a:schemeClr val="accent1">
                    <a:lumMod val="75000"/>
                  </a:schemeClr>
                </a:solidFill>
              </a:rPr>
              <a:t>Defining Privacy: Differential Privacy</a:t>
            </a:r>
          </a:p>
        </p:txBody>
      </p:sp>
      <p:sp>
        <p:nvSpPr>
          <p:cNvPr id="4" name="Slide Number Placeholder 3">
            <a:extLst>
              <a:ext uri="{FF2B5EF4-FFF2-40B4-BE49-F238E27FC236}">
                <a16:creationId xmlns:a16="http://schemas.microsoft.com/office/drawing/2014/main" id="{D6C43695-6A04-FA4C-A20D-32E6F0B5882D}"/>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Rectangle 2">
            <a:extLst>
              <a:ext uri="{FF2B5EF4-FFF2-40B4-BE49-F238E27FC236}">
                <a16:creationId xmlns:a16="http://schemas.microsoft.com/office/drawing/2014/main" id="{AEE4A2F9-3EF2-6849-B9C4-13FBE3B3C927}"/>
              </a:ext>
            </a:extLst>
          </p:cNvPr>
          <p:cNvSpPr/>
          <p:nvPr/>
        </p:nvSpPr>
        <p:spPr>
          <a:xfrm>
            <a:off x="489858" y="1616792"/>
            <a:ext cx="3931103" cy="204489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1A10B8F-93FB-B44B-B45F-51A1D1404372}"/>
              </a:ext>
            </a:extLst>
          </p:cNvPr>
          <p:cNvSpPr/>
          <p:nvPr/>
        </p:nvSpPr>
        <p:spPr>
          <a:xfrm>
            <a:off x="4420961" y="1616792"/>
            <a:ext cx="3931103" cy="2044891"/>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a:extLst>
              <a:ext uri="{FF2B5EF4-FFF2-40B4-BE49-F238E27FC236}">
                <a16:creationId xmlns:a16="http://schemas.microsoft.com/office/drawing/2014/main" id="{0CC62308-7DC5-2345-9C09-6CCE6A428746}"/>
              </a:ext>
            </a:extLst>
          </p:cNvPr>
          <p:cNvSpPr/>
          <p:nvPr/>
        </p:nvSpPr>
        <p:spPr>
          <a:xfrm>
            <a:off x="489858" y="3661683"/>
            <a:ext cx="3931103" cy="2044891"/>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45E751D-5A4E-EA4E-8E40-CF6F6F0509EB}"/>
              </a:ext>
            </a:extLst>
          </p:cNvPr>
          <p:cNvSpPr/>
          <p:nvPr/>
        </p:nvSpPr>
        <p:spPr>
          <a:xfrm>
            <a:off x="4420961" y="3661683"/>
            <a:ext cx="3931103" cy="204489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86DC61E8-F7BE-DC4B-9EE0-F5FF1F6FF63C}"/>
              </a:ext>
            </a:extLst>
          </p:cNvPr>
          <p:cNvSpPr txBox="1"/>
          <p:nvPr/>
        </p:nvSpPr>
        <p:spPr>
          <a:xfrm>
            <a:off x="695541" y="1972044"/>
            <a:ext cx="3526972" cy="1200329"/>
          </a:xfrm>
          <a:prstGeom prst="rect">
            <a:avLst/>
          </a:prstGeom>
          <a:noFill/>
        </p:spPr>
        <p:txBody>
          <a:bodyPr wrap="square" rtlCol="0">
            <a:spAutoFit/>
          </a:bodyPr>
          <a:lstStyle/>
          <a:p>
            <a:r>
              <a:rPr lang="en-US" sz="2400" dirty="0"/>
              <a:t>I am releasing findings that people who lost their jobs are likely to vote for X</a:t>
            </a:r>
          </a:p>
        </p:txBody>
      </p:sp>
      <p:sp>
        <p:nvSpPr>
          <p:cNvPr id="11" name="TextBox 10">
            <a:extLst>
              <a:ext uri="{FF2B5EF4-FFF2-40B4-BE49-F238E27FC236}">
                <a16:creationId xmlns:a16="http://schemas.microsoft.com/office/drawing/2014/main" id="{D2CB843C-F4D7-B543-8F04-1BA6FAAFCA82}"/>
              </a:ext>
            </a:extLst>
          </p:cNvPr>
          <p:cNvSpPr txBox="1"/>
          <p:nvPr/>
        </p:nvSpPr>
        <p:spPr>
          <a:xfrm>
            <a:off x="4623026" y="1972044"/>
            <a:ext cx="3526972" cy="1200329"/>
          </a:xfrm>
          <a:prstGeom prst="rect">
            <a:avLst/>
          </a:prstGeom>
          <a:noFill/>
        </p:spPr>
        <p:txBody>
          <a:bodyPr wrap="square" rtlCol="0">
            <a:spAutoFit/>
          </a:bodyPr>
          <a:lstStyle/>
          <a:p>
            <a:r>
              <a:rPr lang="en-US" sz="2400" dirty="0"/>
              <a:t>Do not blame if your friends know that you lost your job</a:t>
            </a:r>
          </a:p>
        </p:txBody>
      </p:sp>
      <p:sp>
        <p:nvSpPr>
          <p:cNvPr id="12" name="TextBox 11">
            <a:extLst>
              <a:ext uri="{FF2B5EF4-FFF2-40B4-BE49-F238E27FC236}">
                <a16:creationId xmlns:a16="http://schemas.microsoft.com/office/drawing/2014/main" id="{ED36A69B-B59B-0B46-99FD-ACA13C18B5DB}"/>
              </a:ext>
            </a:extLst>
          </p:cNvPr>
          <p:cNvSpPr txBox="1"/>
          <p:nvPr/>
        </p:nvSpPr>
        <p:spPr>
          <a:xfrm>
            <a:off x="686388" y="4127673"/>
            <a:ext cx="3526972" cy="1200329"/>
          </a:xfrm>
          <a:prstGeom prst="rect">
            <a:avLst/>
          </a:prstGeom>
          <a:noFill/>
        </p:spPr>
        <p:txBody>
          <a:bodyPr wrap="square" rtlCol="0">
            <a:spAutoFit/>
          </a:bodyPr>
          <a:lstStyle/>
          <a:p>
            <a:r>
              <a:rPr lang="en-US" sz="2400" dirty="0"/>
              <a:t>Please participate in the survey truthfully as you have nothing to lose</a:t>
            </a:r>
          </a:p>
        </p:txBody>
      </p:sp>
      <p:sp>
        <p:nvSpPr>
          <p:cNvPr id="13" name="TextBox 12">
            <a:extLst>
              <a:ext uri="{FF2B5EF4-FFF2-40B4-BE49-F238E27FC236}">
                <a16:creationId xmlns:a16="http://schemas.microsoft.com/office/drawing/2014/main" id="{BE6BA684-0F08-E841-A07D-BCECA996A691}"/>
              </a:ext>
            </a:extLst>
          </p:cNvPr>
          <p:cNvSpPr txBox="1"/>
          <p:nvPr/>
        </p:nvSpPr>
        <p:spPr>
          <a:xfrm>
            <a:off x="4694464" y="4141718"/>
            <a:ext cx="3558285" cy="1200329"/>
          </a:xfrm>
          <a:prstGeom prst="rect">
            <a:avLst/>
          </a:prstGeom>
          <a:noFill/>
        </p:spPr>
        <p:txBody>
          <a:bodyPr wrap="square" rtlCol="0">
            <a:spAutoFit/>
          </a:bodyPr>
          <a:lstStyle/>
          <a:p>
            <a:r>
              <a:rPr lang="en-US" sz="2400" dirty="0"/>
              <a:t>The outcome would not tell that you participated or not =&gt; whom you voted</a:t>
            </a:r>
          </a:p>
        </p:txBody>
      </p:sp>
      <p:pic>
        <p:nvPicPr>
          <p:cNvPr id="14" name="Picture 13">
            <a:extLst>
              <a:ext uri="{FF2B5EF4-FFF2-40B4-BE49-F238E27FC236}">
                <a16:creationId xmlns:a16="http://schemas.microsoft.com/office/drawing/2014/main" id="{70E95835-6D93-634D-B7AA-926D438E1BB5}"/>
              </a:ext>
            </a:extLst>
          </p:cNvPr>
          <p:cNvPicPr>
            <a:picLocks noChangeAspect="1"/>
          </p:cNvPicPr>
          <p:nvPr/>
        </p:nvPicPr>
        <p:blipFill>
          <a:blip r:embed="rId3"/>
          <a:stretch>
            <a:fillRect/>
          </a:stretch>
        </p:blipFill>
        <p:spPr>
          <a:xfrm>
            <a:off x="3532231" y="3177357"/>
            <a:ext cx="1536614" cy="1116446"/>
          </a:xfrm>
          <a:prstGeom prst="rect">
            <a:avLst/>
          </a:prstGeom>
        </p:spPr>
      </p:pic>
      <p:sp>
        <p:nvSpPr>
          <p:cNvPr id="15" name="Alternate Process 14">
            <a:extLst>
              <a:ext uri="{FF2B5EF4-FFF2-40B4-BE49-F238E27FC236}">
                <a16:creationId xmlns:a16="http://schemas.microsoft.com/office/drawing/2014/main" id="{B78A35FD-14FA-8847-BCF4-17001C1C46E1}"/>
              </a:ext>
            </a:extLst>
          </p:cNvPr>
          <p:cNvSpPr/>
          <p:nvPr/>
        </p:nvSpPr>
        <p:spPr>
          <a:xfrm>
            <a:off x="1828800" y="6025959"/>
            <a:ext cx="5798915" cy="66078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Statistician 😊 and participant 😊</a:t>
            </a:r>
          </a:p>
        </p:txBody>
      </p:sp>
    </p:spTree>
    <p:extLst>
      <p:ext uri="{BB962C8B-B14F-4D97-AF65-F5344CB8AC3E}">
        <p14:creationId xmlns:p14="http://schemas.microsoft.com/office/powerpoint/2010/main" val="107066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p:bldP spid="12" grpId="0"/>
      <p:bldP spid="13" grpId="0"/>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B22221-F0CA-9B35-3094-9077ED2FF847}"/>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 name="Picture 5" descr="Graphical user interface, text&#10;&#10;Description automatically generated">
            <a:extLst>
              <a:ext uri="{FF2B5EF4-FFF2-40B4-BE49-F238E27FC236}">
                <a16:creationId xmlns:a16="http://schemas.microsoft.com/office/drawing/2014/main" id="{0D49868B-F9E7-6DB9-E95B-D00562A1AC5C}"/>
              </a:ext>
            </a:extLst>
          </p:cNvPr>
          <p:cNvPicPr>
            <a:picLocks noChangeAspect="1"/>
          </p:cNvPicPr>
          <p:nvPr/>
        </p:nvPicPr>
        <p:blipFill>
          <a:blip r:embed="rId2"/>
          <a:stretch>
            <a:fillRect/>
          </a:stretch>
        </p:blipFill>
        <p:spPr>
          <a:xfrm>
            <a:off x="680292" y="2303325"/>
            <a:ext cx="8550006" cy="3977325"/>
          </a:xfrm>
          <a:prstGeom prst="rect">
            <a:avLst/>
          </a:prstGeom>
        </p:spPr>
      </p:pic>
      <p:sp>
        <p:nvSpPr>
          <p:cNvPr id="7" name="Title 1">
            <a:extLst>
              <a:ext uri="{FF2B5EF4-FFF2-40B4-BE49-F238E27FC236}">
                <a16:creationId xmlns:a16="http://schemas.microsoft.com/office/drawing/2014/main" id="{DD868A66-28D5-4B10-9301-5E9DEA69053C}"/>
              </a:ext>
            </a:extLst>
          </p:cNvPr>
          <p:cNvSpPr>
            <a:spLocks noGrp="1"/>
          </p:cNvSpPr>
          <p:nvPr>
            <p:ph type="title"/>
          </p:nvPr>
        </p:nvSpPr>
        <p:spPr>
          <a:xfrm>
            <a:off x="628650" y="365126"/>
            <a:ext cx="7886700" cy="1325563"/>
          </a:xfrm>
        </p:spPr>
        <p:txBody>
          <a:bodyPr>
            <a:normAutofit/>
          </a:bodyPr>
          <a:lstStyle/>
          <a:p>
            <a:r>
              <a:rPr lang="en-US" sz="4000" dirty="0">
                <a:solidFill>
                  <a:schemeClr val="accent1">
                    <a:lumMod val="75000"/>
                  </a:schemeClr>
                </a:solidFill>
              </a:rPr>
              <a:t>Defining Privacy: Other definitions</a:t>
            </a:r>
          </a:p>
        </p:txBody>
      </p:sp>
    </p:spTree>
    <p:extLst>
      <p:ext uri="{BB962C8B-B14F-4D97-AF65-F5344CB8AC3E}">
        <p14:creationId xmlns:p14="http://schemas.microsoft.com/office/powerpoint/2010/main" val="1614919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805B-A3D2-1D4D-B5AE-027939E46DD6}"/>
              </a:ext>
            </a:extLst>
          </p:cNvPr>
          <p:cNvSpPr>
            <a:spLocks noGrp="1"/>
          </p:cNvSpPr>
          <p:nvPr>
            <p:ph type="title"/>
          </p:nvPr>
        </p:nvSpPr>
        <p:spPr/>
        <p:txBody>
          <a:bodyPr>
            <a:normAutofit/>
          </a:bodyPr>
          <a:lstStyle/>
          <a:p>
            <a:pPr algn="l"/>
            <a:r>
              <a:rPr lang="en-US" sz="4000" dirty="0">
                <a:solidFill>
                  <a:schemeClr val="accent1">
                    <a:lumMod val="75000"/>
                  </a:schemeClr>
                </a:solidFill>
              </a:rPr>
              <a:t>Defining Privacy: Differential Privacy</a:t>
            </a:r>
          </a:p>
        </p:txBody>
      </p:sp>
      <p:sp>
        <p:nvSpPr>
          <p:cNvPr id="4" name="Slide Number Placeholder 3">
            <a:extLst>
              <a:ext uri="{FF2B5EF4-FFF2-40B4-BE49-F238E27FC236}">
                <a16:creationId xmlns:a16="http://schemas.microsoft.com/office/drawing/2014/main" id="{D6C43695-6A04-FA4C-A20D-32E6F0B5882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a:extLst>
              <a:ext uri="{FF2B5EF4-FFF2-40B4-BE49-F238E27FC236}">
                <a16:creationId xmlns:a16="http://schemas.microsoft.com/office/drawing/2014/main" id="{ABA9F22B-D790-E34B-A712-95FEFCC61819}"/>
              </a:ext>
            </a:extLst>
          </p:cNvPr>
          <p:cNvPicPr>
            <a:picLocks noChangeAspect="1"/>
          </p:cNvPicPr>
          <p:nvPr/>
        </p:nvPicPr>
        <p:blipFill>
          <a:blip r:embed="rId3"/>
          <a:stretch>
            <a:fillRect/>
          </a:stretch>
        </p:blipFill>
        <p:spPr>
          <a:xfrm>
            <a:off x="845344" y="1728518"/>
            <a:ext cx="7493273" cy="249775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D0CC2FE-6019-654C-A7C9-69CF4F532388}"/>
                  </a:ext>
                </a:extLst>
              </p:cNvPr>
              <p:cNvSpPr txBox="1"/>
              <p:nvPr/>
            </p:nvSpPr>
            <p:spPr>
              <a:xfrm>
                <a:off x="1111347" y="4408343"/>
                <a:ext cx="7076049" cy="1815882"/>
              </a:xfrm>
              <a:prstGeom prst="rect">
                <a:avLst/>
              </a:prstGeom>
              <a:solidFill>
                <a:schemeClr val="accent1">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defTabSz="685800" fontAlgn="base">
                  <a:spcBef>
                    <a:spcPct val="0"/>
                  </a:spcBef>
                  <a:spcAft>
                    <a:spcPct val="0"/>
                  </a:spcAft>
                </a:pPr>
                <a:r>
                  <a:rPr lang="en-US" sz="2800" dirty="0">
                    <a:solidFill>
                      <a:schemeClr val="tx1"/>
                    </a:solidFill>
                  </a:rPr>
                  <a:t>Differential Privacy [</a:t>
                </a:r>
                <a:r>
                  <a:rPr lang="en-US" sz="2800" dirty="0">
                    <a:solidFill>
                      <a:srgbClr val="803A4A"/>
                    </a:solidFill>
                  </a:rPr>
                  <a:t>DMNS06</a:t>
                </a:r>
                <a:r>
                  <a:rPr lang="en-US" sz="2800" dirty="0">
                    <a:solidFill>
                      <a:schemeClr val="tx1"/>
                    </a:solidFill>
                  </a:rPr>
                  <a:t>]</a:t>
                </a:r>
                <a:r>
                  <a:rPr lang="en-US" sz="2800" dirty="0">
                    <a:solidFill>
                      <a:srgbClr val="000000"/>
                    </a:solidFill>
                  </a:rPr>
                  <a:t>   </a:t>
                </a:r>
              </a:p>
              <a:p>
                <a:pPr marL="342900" indent="-342900" defTabSz="685800" fontAlgn="base">
                  <a:spcBef>
                    <a:spcPct val="0"/>
                  </a:spcBef>
                  <a:spcAft>
                    <a:spcPct val="0"/>
                  </a:spcAft>
                  <a:buFont typeface="Arial" panose="020B0604020202020204" pitchFamily="34" charset="0"/>
                  <a:buChar char="•"/>
                </a:pPr>
                <a:r>
                  <a:rPr lang="en-US" sz="2800" dirty="0">
                    <a:solidFill>
                      <a:srgbClr val="000000"/>
                    </a:solidFill>
                  </a:rPr>
                  <a:t>for all neighboring databases </a:t>
                </a:r>
                <a14:m>
                  <m:oMath xmlns:m="http://schemas.openxmlformats.org/officeDocument/2006/math">
                    <m:r>
                      <a:rPr lang="en-US" sz="2800" b="1" i="1" smtClean="0">
                        <a:solidFill>
                          <a:schemeClr val="tx1"/>
                        </a:solidFill>
                        <a:latin typeface="Cambria Math" panose="02040503050406030204" pitchFamily="18" charset="0"/>
                      </a:rPr>
                      <m:t>𝒙</m:t>
                    </m:r>
                  </m:oMath>
                </a14:m>
                <a:r>
                  <a:rPr lang="en-US" sz="2800" dirty="0">
                    <a:solidFill>
                      <a:schemeClr val="accent4">
                        <a:lumMod val="50000"/>
                      </a:schemeClr>
                    </a:solidFill>
                  </a:rPr>
                  <a:t> </a:t>
                </a:r>
                <a:r>
                  <a:rPr lang="en-US" sz="2800" dirty="0">
                    <a:solidFill>
                      <a:srgbClr val="000000"/>
                    </a:solidFill>
                  </a:rPr>
                  <a:t>and </a:t>
                </a:r>
                <a14:m>
                  <m:oMath xmlns:m="http://schemas.openxmlformats.org/officeDocument/2006/math">
                    <m:sSup>
                      <m:sSupPr>
                        <m:ctrlPr>
                          <a:rPr lang="en-US" sz="2800" b="1" i="1">
                            <a:solidFill>
                              <a:srgbClr val="C00000"/>
                            </a:solidFill>
                            <a:latin typeface="Cambria Math" panose="02040503050406030204" pitchFamily="18" charset="0"/>
                          </a:rPr>
                        </m:ctrlPr>
                      </m:sSupPr>
                      <m:e>
                        <m:r>
                          <a:rPr lang="en-US" sz="2800" b="1" i="1">
                            <a:solidFill>
                              <a:srgbClr val="C00000"/>
                            </a:solidFill>
                            <a:latin typeface="Cambria Math" panose="02040503050406030204" pitchFamily="18" charset="0"/>
                          </a:rPr>
                          <m:t>𝒙</m:t>
                        </m:r>
                      </m:e>
                      <m:sup>
                        <m:r>
                          <a:rPr lang="en-US" sz="2800" b="1" i="1">
                            <a:solidFill>
                              <a:srgbClr val="C00000"/>
                            </a:solidFill>
                            <a:latin typeface="Cambria Math" charset="0"/>
                          </a:rPr>
                          <m:t>′</m:t>
                        </m:r>
                      </m:sup>
                    </m:sSup>
                  </m:oMath>
                </a14:m>
                <a:endParaRPr lang="en-US" sz="2800" dirty="0">
                  <a:solidFill>
                    <a:srgbClr val="000000"/>
                  </a:solidFill>
                </a:endParaRPr>
              </a:p>
              <a:p>
                <a:pPr marL="342900" indent="-342900" defTabSz="685800" fontAlgn="base">
                  <a:spcBef>
                    <a:spcPct val="0"/>
                  </a:spcBef>
                  <a:spcAft>
                    <a:spcPct val="0"/>
                  </a:spcAft>
                  <a:buFont typeface="Arial" panose="020B0604020202020204" pitchFamily="34" charset="0"/>
                  <a:buChar char="•"/>
                </a:pPr>
                <a:r>
                  <a:rPr lang="en-US" sz="2800" dirty="0">
                    <a:solidFill>
                      <a:srgbClr val="000000"/>
                    </a:solidFill>
                  </a:rPr>
                  <a:t>for all possible outputs </a:t>
                </a:r>
                <a14:m>
                  <m:oMath xmlns:m="http://schemas.openxmlformats.org/officeDocument/2006/math">
                    <m:r>
                      <a:rPr lang="en-US" sz="2800" i="1" dirty="0">
                        <a:solidFill>
                          <a:srgbClr val="000000"/>
                        </a:solidFill>
                        <a:latin typeface="Cambria Math" charset="0"/>
                      </a:rPr>
                      <m:t>𝑆</m:t>
                    </m:r>
                  </m:oMath>
                </a14:m>
                <a:r>
                  <a:rPr lang="en-US" sz="2800" dirty="0">
                    <a:solidFill>
                      <a:srgbClr val="000000"/>
                    </a:solidFill>
                  </a:rPr>
                  <a:t>,</a:t>
                </a:r>
              </a:p>
              <a:p>
                <a:pPr defTabSz="685800" fontAlgn="base">
                  <a:spcBef>
                    <a:spcPct val="0"/>
                  </a:spcBef>
                  <a:spcAft>
                    <a:spcPct val="0"/>
                  </a:spcAft>
                </a:pPr>
                <a14:m>
                  <m:oMathPara xmlns:m="http://schemas.openxmlformats.org/officeDocument/2006/math">
                    <m:oMathParaPr>
                      <m:jc m:val="centerGroup"/>
                    </m:oMathParaPr>
                    <m:oMath xmlns:m="http://schemas.openxmlformats.org/officeDocument/2006/math">
                      <m:func>
                        <m:funcPr>
                          <m:ctrlPr>
                            <a:rPr lang="en-US" sz="2800" i="1">
                              <a:solidFill>
                                <a:srgbClr val="000000"/>
                              </a:solidFill>
                              <a:latin typeface="Cambria Math" panose="02040503050406030204" pitchFamily="18" charset="0"/>
                            </a:rPr>
                          </m:ctrlPr>
                        </m:funcPr>
                        <m:fName>
                          <m:r>
                            <m:rPr>
                              <m:sty m:val="p"/>
                            </m:rPr>
                            <a:rPr lang="en-US" sz="2800">
                              <a:solidFill>
                                <a:srgbClr val="000000"/>
                              </a:solidFill>
                              <a:latin typeface="Cambria Math" charset="0"/>
                            </a:rPr>
                            <m:t>Pr</m:t>
                          </m:r>
                        </m:fName>
                        <m:e>
                          <m:d>
                            <m:dPr>
                              <m:begChr m:val="["/>
                              <m:endChr m:val="]"/>
                              <m:ctrlPr>
                                <a:rPr lang="en-US" sz="2800" i="1">
                                  <a:solidFill>
                                    <a:srgbClr val="000000"/>
                                  </a:solidFill>
                                  <a:latin typeface="Cambria Math" panose="02040503050406030204" pitchFamily="18" charset="0"/>
                                </a:rPr>
                              </m:ctrlPr>
                            </m:dPr>
                            <m:e>
                              <m:r>
                                <a:rPr lang="en-US" sz="2800" i="1">
                                  <a:solidFill>
                                    <a:srgbClr val="000000"/>
                                  </a:solidFill>
                                  <a:latin typeface="Cambria Math" panose="02040503050406030204" pitchFamily="18" charset="0"/>
                                </a:rPr>
                                <m:t>𝐴</m:t>
                              </m:r>
                              <m:r>
                                <a:rPr lang="en-US" sz="2800" i="1">
                                  <a:solidFill>
                                    <a:srgbClr val="000000"/>
                                  </a:solidFill>
                                  <a:latin typeface="Cambria Math" charset="0"/>
                                </a:rPr>
                                <m:t> </m:t>
                              </m:r>
                              <m:d>
                                <m:dPr>
                                  <m:ctrlPr>
                                    <a:rPr lang="en-US" sz="2800" i="1">
                                      <a:solidFill>
                                        <a:srgbClr val="000000"/>
                                      </a:solidFill>
                                      <a:latin typeface="Cambria Math" panose="02040503050406030204" pitchFamily="18" charset="0"/>
                                    </a:rPr>
                                  </m:ctrlPr>
                                </m:dPr>
                                <m:e>
                                  <m:r>
                                    <a:rPr lang="en-US" sz="2800" b="1" i="1">
                                      <a:solidFill>
                                        <a:srgbClr val="000000"/>
                                      </a:solidFill>
                                      <a:latin typeface="Cambria Math" panose="02040503050406030204" pitchFamily="18" charset="0"/>
                                    </a:rPr>
                                    <m:t>𝒙</m:t>
                                  </m:r>
                                </m:e>
                              </m:d>
                              <m:r>
                                <a:rPr lang="en-US" sz="2800" i="1">
                                  <a:solidFill>
                                    <a:srgbClr val="000000"/>
                                  </a:solidFill>
                                  <a:latin typeface="Cambria Math" charset="0"/>
                                </a:rPr>
                                <m:t>∈</m:t>
                              </m:r>
                              <m:r>
                                <m:rPr>
                                  <m:sty m:val="p"/>
                                </m:rPr>
                                <a:rPr lang="en-US" sz="2800" i="1">
                                  <a:solidFill>
                                    <a:srgbClr val="000000"/>
                                  </a:solidFill>
                                  <a:latin typeface="Cambria Math" charset="0"/>
                                </a:rPr>
                                <m:t>S</m:t>
                              </m:r>
                            </m:e>
                          </m:d>
                        </m:e>
                      </m:func>
                      <m:r>
                        <a:rPr lang="en-US" sz="2800" i="1">
                          <a:solidFill>
                            <a:srgbClr val="000000"/>
                          </a:solidFill>
                          <a:latin typeface="Cambria Math" charset="0"/>
                        </a:rPr>
                        <m:t>≤</m:t>
                      </m:r>
                      <m:sSup>
                        <m:sSupPr>
                          <m:ctrlPr>
                            <a:rPr lang="en-US" sz="2800" i="1">
                              <a:solidFill>
                                <a:srgbClr val="000000"/>
                              </a:solidFill>
                              <a:latin typeface="Cambria Math" panose="02040503050406030204" pitchFamily="18" charset="0"/>
                            </a:rPr>
                          </m:ctrlPr>
                        </m:sSupPr>
                        <m:e>
                          <m:r>
                            <a:rPr lang="en-US" sz="2800" i="1">
                              <a:solidFill>
                                <a:srgbClr val="000000"/>
                              </a:solidFill>
                              <a:latin typeface="Cambria Math" charset="0"/>
                            </a:rPr>
                            <m:t>𝑒</m:t>
                          </m:r>
                        </m:e>
                        <m:sup>
                          <m:r>
                            <a:rPr lang="en-US" sz="2800" i="1">
                              <a:solidFill>
                                <a:srgbClr val="000000"/>
                              </a:solidFill>
                              <a:latin typeface="Cambria Math" charset="0"/>
                            </a:rPr>
                            <m:t>𝜀</m:t>
                          </m:r>
                        </m:sup>
                      </m:sSup>
                      <m:r>
                        <a:rPr lang="en-US" sz="2800" i="1">
                          <a:solidFill>
                            <a:srgbClr val="000000"/>
                          </a:solidFill>
                          <a:latin typeface="Cambria Math" charset="0"/>
                        </a:rPr>
                        <m:t>⋅</m:t>
                      </m:r>
                      <m:func>
                        <m:funcPr>
                          <m:ctrlPr>
                            <a:rPr lang="en-US" sz="2800" i="1">
                              <a:solidFill>
                                <a:srgbClr val="000000"/>
                              </a:solidFill>
                              <a:latin typeface="Cambria Math" panose="02040503050406030204" pitchFamily="18" charset="0"/>
                            </a:rPr>
                          </m:ctrlPr>
                        </m:funcPr>
                        <m:fName>
                          <m:r>
                            <m:rPr>
                              <m:sty m:val="p"/>
                            </m:rPr>
                            <a:rPr lang="en-US" sz="2800">
                              <a:solidFill>
                                <a:srgbClr val="000000"/>
                              </a:solidFill>
                              <a:latin typeface="Cambria Math" charset="0"/>
                            </a:rPr>
                            <m:t>Pr</m:t>
                          </m:r>
                        </m:fName>
                        <m:e>
                          <m:d>
                            <m:dPr>
                              <m:begChr m:val="["/>
                              <m:endChr m:val="]"/>
                              <m:ctrlPr>
                                <a:rPr lang="en-US" sz="2800" i="1">
                                  <a:solidFill>
                                    <a:srgbClr val="000000"/>
                                  </a:solidFill>
                                  <a:latin typeface="Cambria Math" panose="02040503050406030204" pitchFamily="18" charset="0"/>
                                </a:rPr>
                              </m:ctrlPr>
                            </m:dPr>
                            <m:e>
                              <m:r>
                                <a:rPr lang="en-US" sz="2800" i="1">
                                  <a:solidFill>
                                    <a:srgbClr val="000000"/>
                                  </a:solidFill>
                                  <a:latin typeface="Cambria Math" charset="0"/>
                                </a:rPr>
                                <m:t> </m:t>
                              </m:r>
                              <m:r>
                                <a:rPr lang="en-US" sz="2800" i="1">
                                  <a:solidFill>
                                    <a:srgbClr val="000000"/>
                                  </a:solidFill>
                                  <a:latin typeface="Cambria Math" panose="02040503050406030204" pitchFamily="18" charset="0"/>
                                </a:rPr>
                                <m:t>𝐴</m:t>
                              </m:r>
                              <m:d>
                                <m:dPr>
                                  <m:ctrlPr>
                                    <a:rPr lang="en-US" sz="2800" i="1">
                                      <a:solidFill>
                                        <a:srgbClr val="000000"/>
                                      </a:solidFill>
                                      <a:latin typeface="Cambria Math" panose="02040503050406030204" pitchFamily="18" charset="0"/>
                                    </a:rPr>
                                  </m:ctrlPr>
                                </m:dPr>
                                <m:e>
                                  <m:sSup>
                                    <m:sSupPr>
                                      <m:ctrlPr>
                                        <a:rPr lang="en-US" sz="2800" b="1" i="1">
                                          <a:solidFill>
                                            <a:srgbClr val="C00000"/>
                                          </a:solidFill>
                                          <a:latin typeface="Cambria Math" panose="02040503050406030204" pitchFamily="18" charset="0"/>
                                        </a:rPr>
                                      </m:ctrlPr>
                                    </m:sSupPr>
                                    <m:e>
                                      <m:r>
                                        <a:rPr lang="en-US" sz="2800" b="1" i="1">
                                          <a:solidFill>
                                            <a:srgbClr val="C00000"/>
                                          </a:solidFill>
                                          <a:latin typeface="Cambria Math" panose="02040503050406030204" pitchFamily="18" charset="0"/>
                                        </a:rPr>
                                        <m:t>𝒙</m:t>
                                      </m:r>
                                    </m:e>
                                    <m:sup>
                                      <m:r>
                                        <a:rPr lang="en-US" sz="2800" b="1" i="1">
                                          <a:solidFill>
                                            <a:srgbClr val="C00000"/>
                                          </a:solidFill>
                                          <a:latin typeface="Cambria Math" charset="0"/>
                                        </a:rPr>
                                        <m:t>′</m:t>
                                      </m:r>
                                    </m:sup>
                                  </m:sSup>
                                </m:e>
                              </m:d>
                              <m:r>
                                <a:rPr lang="en-US" sz="2800" i="1">
                                  <a:solidFill>
                                    <a:srgbClr val="000000"/>
                                  </a:solidFill>
                                  <a:latin typeface="Cambria Math" charset="0"/>
                                </a:rPr>
                                <m:t>∈</m:t>
                              </m:r>
                              <m:r>
                                <a:rPr lang="en-US" sz="2800" i="1">
                                  <a:solidFill>
                                    <a:srgbClr val="000000"/>
                                  </a:solidFill>
                                  <a:latin typeface="Cambria Math" charset="0"/>
                                </a:rPr>
                                <m:t>𝑆</m:t>
                              </m:r>
                            </m:e>
                          </m:d>
                        </m:e>
                      </m:func>
                      <m:r>
                        <a:rPr lang="en-US" sz="2800" i="1">
                          <a:solidFill>
                            <a:srgbClr val="000000"/>
                          </a:solidFill>
                          <a:latin typeface="Cambria Math" charset="0"/>
                        </a:rPr>
                        <m:t>+</m:t>
                      </m:r>
                      <m:r>
                        <a:rPr lang="en-US" sz="2800" i="1">
                          <a:solidFill>
                            <a:srgbClr val="000000"/>
                          </a:solidFill>
                          <a:latin typeface="Cambria Math" charset="0"/>
                        </a:rPr>
                        <m:t>𝛿</m:t>
                      </m:r>
                    </m:oMath>
                  </m:oMathPara>
                </a14:m>
                <a:endParaRPr lang="en-US" sz="2800" dirty="0">
                  <a:solidFill>
                    <a:srgbClr val="000000"/>
                  </a:solidFill>
                </a:endParaRPr>
              </a:p>
            </p:txBody>
          </p:sp>
        </mc:Choice>
        <mc:Fallback xmlns="">
          <p:sp>
            <p:nvSpPr>
              <p:cNvPr id="14" name="TextBox 13">
                <a:extLst>
                  <a:ext uri="{FF2B5EF4-FFF2-40B4-BE49-F238E27FC236}">
                    <a16:creationId xmlns:a16="http://schemas.microsoft.com/office/drawing/2014/main" id="{3D0CC2FE-6019-654C-A7C9-69CF4F532388}"/>
                  </a:ext>
                </a:extLst>
              </p:cNvPr>
              <p:cNvSpPr txBox="1">
                <a:spLocks noRot="1" noChangeAspect="1" noMove="1" noResize="1" noEditPoints="1" noAdjustHandles="1" noChangeArrowheads="1" noChangeShapeType="1" noTextEdit="1"/>
              </p:cNvSpPr>
              <p:nvPr/>
            </p:nvSpPr>
            <p:spPr>
              <a:xfrm>
                <a:off x="1111347" y="4408343"/>
                <a:ext cx="7076049" cy="1815882"/>
              </a:xfrm>
              <a:prstGeom prst="rect">
                <a:avLst/>
              </a:prstGeom>
              <a:blipFill>
                <a:blip r:embed="rId4"/>
                <a:stretch>
                  <a:fillRect l="-1434" t="-3472" b="-5556"/>
                </a:stretch>
              </a:blipFill>
              <a:ln>
                <a:noFill/>
              </a:ln>
            </p:spPr>
            <p:txBody>
              <a:bodyPr/>
              <a:lstStyle/>
              <a:p>
                <a:r>
                  <a:rPr lang="en-US">
                    <a:noFill/>
                  </a:rPr>
                  <a:t> </a:t>
                </a:r>
              </a:p>
            </p:txBody>
          </p:sp>
        </mc:Fallback>
      </mc:AlternateContent>
      <p:sp useBgFill="1">
        <p:nvSpPr>
          <p:cNvPr id="3" name="Rounded Rectangle 2">
            <a:extLst>
              <a:ext uri="{FF2B5EF4-FFF2-40B4-BE49-F238E27FC236}">
                <a16:creationId xmlns:a16="http://schemas.microsoft.com/office/drawing/2014/main" id="{91FBBD74-4E69-5F47-9027-DEF4069E16D1}"/>
              </a:ext>
            </a:extLst>
          </p:cNvPr>
          <p:cNvSpPr/>
          <p:nvPr/>
        </p:nvSpPr>
        <p:spPr>
          <a:xfrm>
            <a:off x="1874520" y="3526777"/>
            <a:ext cx="5394960" cy="6994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x’ </a:t>
            </a:r>
            <a:r>
              <a:rPr lang="en-US" sz="2400" dirty="0">
                <a:solidFill>
                  <a:schemeClr val="tx1"/>
                </a:solidFill>
              </a:rPr>
              <a:t>is a neighbor of x </a:t>
            </a:r>
          </a:p>
          <a:p>
            <a:pPr algn="ctr"/>
            <a:r>
              <a:rPr lang="en-US" sz="2400" dirty="0">
                <a:solidFill>
                  <a:schemeClr val="tx1"/>
                </a:solidFill>
              </a:rPr>
              <a:t>If they differ in one row</a:t>
            </a:r>
          </a:p>
        </p:txBody>
      </p:sp>
      <p:sp>
        <p:nvSpPr>
          <p:cNvPr id="6" name="Rounded Rectangular Callout 5">
            <a:extLst>
              <a:ext uri="{FF2B5EF4-FFF2-40B4-BE49-F238E27FC236}">
                <a16:creationId xmlns:a16="http://schemas.microsoft.com/office/drawing/2014/main" id="{6AA09FEC-BD0A-2B4F-98AC-7C79A0B057D8}"/>
              </a:ext>
            </a:extLst>
          </p:cNvPr>
          <p:cNvSpPr/>
          <p:nvPr/>
        </p:nvSpPr>
        <p:spPr>
          <a:xfrm>
            <a:off x="6869666" y="3458080"/>
            <a:ext cx="2177946" cy="1336871"/>
          </a:xfrm>
          <a:prstGeom prst="wedgeRoundRectCallout">
            <a:avLst>
              <a:gd name="adj1" fmla="val -50326"/>
              <a:gd name="adj2" fmla="val 124050"/>
              <a:gd name="adj3" fmla="val 16667"/>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outcome would not tell that you participated or not</a:t>
            </a:r>
          </a:p>
        </p:txBody>
      </p:sp>
      <p:sp>
        <p:nvSpPr>
          <p:cNvPr id="10" name="Rounded Rectangular Callout 9">
            <a:extLst>
              <a:ext uri="{FF2B5EF4-FFF2-40B4-BE49-F238E27FC236}">
                <a16:creationId xmlns:a16="http://schemas.microsoft.com/office/drawing/2014/main" id="{F30C5024-4B27-7D49-ABED-DB320886153F}"/>
              </a:ext>
            </a:extLst>
          </p:cNvPr>
          <p:cNvSpPr/>
          <p:nvPr/>
        </p:nvSpPr>
        <p:spPr>
          <a:xfrm>
            <a:off x="491318" y="3458080"/>
            <a:ext cx="1709001" cy="879918"/>
          </a:xfrm>
          <a:prstGeom prst="wedgeRoundRectCallout">
            <a:avLst>
              <a:gd name="adj1" fmla="val 100471"/>
              <a:gd name="adj2" fmla="val -5110"/>
              <a:gd name="adj3" fmla="val 16667"/>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Captures what is private</a:t>
            </a:r>
          </a:p>
        </p:txBody>
      </p:sp>
      <p:sp>
        <p:nvSpPr>
          <p:cNvPr id="11" name="Rounded Rectangular Callout 10">
            <a:extLst>
              <a:ext uri="{FF2B5EF4-FFF2-40B4-BE49-F238E27FC236}">
                <a16:creationId xmlns:a16="http://schemas.microsoft.com/office/drawing/2014/main" id="{AA905C45-BF95-F44E-99CA-0FAC5413FE6E}"/>
              </a:ext>
            </a:extLst>
          </p:cNvPr>
          <p:cNvSpPr/>
          <p:nvPr/>
        </p:nvSpPr>
        <p:spPr>
          <a:xfrm>
            <a:off x="103786" y="5850329"/>
            <a:ext cx="1483115" cy="879918"/>
          </a:xfrm>
          <a:prstGeom prst="wedgeRoundRectCallout">
            <a:avLst>
              <a:gd name="adj1" fmla="val 46168"/>
              <a:gd name="adj2" fmla="val -79559"/>
              <a:gd name="adj3" fmla="val 16667"/>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Captures all possible outcome</a:t>
            </a:r>
          </a:p>
        </p:txBody>
      </p:sp>
    </p:spTree>
    <p:extLst>
      <p:ext uri="{BB962C8B-B14F-4D97-AF65-F5344CB8AC3E}">
        <p14:creationId xmlns:p14="http://schemas.microsoft.com/office/powerpoint/2010/main" val="288115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pPr algn="l"/>
            <a:r>
              <a:rPr lang="en-US" dirty="0">
                <a:solidFill>
                  <a:schemeClr val="accent1">
                    <a:lumMod val="75000"/>
                  </a:schemeClr>
                </a:solidFill>
              </a:rPr>
              <a:t>Properties of Differential Privacy</a:t>
            </a: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F3C7779F-CEC4-FD4C-A256-C986BAEC4B45}"/>
              </a:ext>
            </a:extLst>
          </p:cNvPr>
          <p:cNvPicPr>
            <a:picLocks noChangeAspect="1"/>
          </p:cNvPicPr>
          <p:nvPr/>
        </p:nvPicPr>
        <p:blipFill>
          <a:blip r:embed="rId3"/>
          <a:stretch>
            <a:fillRect/>
          </a:stretch>
        </p:blipFill>
        <p:spPr>
          <a:xfrm>
            <a:off x="5076967" y="1298436"/>
            <a:ext cx="2761965" cy="2455080"/>
          </a:xfrm>
          <a:prstGeom prst="rect">
            <a:avLst/>
          </a:prstGeom>
        </p:spPr>
      </p:pic>
      <p:sp>
        <p:nvSpPr>
          <p:cNvPr id="6" name="TextBox 5">
            <a:extLst>
              <a:ext uri="{FF2B5EF4-FFF2-40B4-BE49-F238E27FC236}">
                <a16:creationId xmlns:a16="http://schemas.microsoft.com/office/drawing/2014/main" id="{22B52255-DF26-9742-8C97-4CEAB53C5C60}"/>
              </a:ext>
            </a:extLst>
          </p:cNvPr>
          <p:cNvSpPr txBox="1"/>
          <p:nvPr/>
        </p:nvSpPr>
        <p:spPr>
          <a:xfrm>
            <a:off x="1174562" y="4258099"/>
            <a:ext cx="2297181" cy="830997"/>
          </a:xfrm>
          <a:prstGeom prst="rect">
            <a:avLst/>
          </a:prstGeom>
          <a:solidFill>
            <a:schemeClr val="accent1">
              <a:lumMod val="60000"/>
              <a:lumOff val="40000"/>
            </a:schemeClr>
          </a:solidFill>
        </p:spPr>
        <p:txBody>
          <a:bodyPr wrap="square" rtlCol="0">
            <a:spAutoFit/>
          </a:bodyPr>
          <a:lstStyle/>
          <a:p>
            <a:r>
              <a:rPr lang="en-US" sz="2400" dirty="0"/>
              <a:t>Preserved under post-processing</a:t>
            </a:r>
          </a:p>
        </p:txBody>
      </p:sp>
      <p:pic>
        <p:nvPicPr>
          <p:cNvPr id="7" name="Picture 6">
            <a:extLst>
              <a:ext uri="{FF2B5EF4-FFF2-40B4-BE49-F238E27FC236}">
                <a16:creationId xmlns:a16="http://schemas.microsoft.com/office/drawing/2014/main" id="{3F5CA628-2377-D54E-8021-5D96C28931B1}"/>
              </a:ext>
            </a:extLst>
          </p:cNvPr>
          <p:cNvPicPr>
            <a:picLocks noChangeAspect="1"/>
          </p:cNvPicPr>
          <p:nvPr/>
        </p:nvPicPr>
        <p:blipFill>
          <a:blip r:embed="rId4"/>
          <a:stretch>
            <a:fillRect/>
          </a:stretch>
        </p:blipFill>
        <p:spPr>
          <a:xfrm>
            <a:off x="628650" y="2039772"/>
            <a:ext cx="3175000" cy="1905000"/>
          </a:xfrm>
          <a:prstGeom prst="rect">
            <a:avLst/>
          </a:prstGeom>
        </p:spPr>
      </p:pic>
      <p:sp>
        <p:nvSpPr>
          <p:cNvPr id="11" name="TextBox 10">
            <a:extLst>
              <a:ext uri="{FF2B5EF4-FFF2-40B4-BE49-F238E27FC236}">
                <a16:creationId xmlns:a16="http://schemas.microsoft.com/office/drawing/2014/main" id="{E6D67270-F0E2-A947-BAA3-5D5367967062}"/>
              </a:ext>
            </a:extLst>
          </p:cNvPr>
          <p:cNvSpPr txBox="1"/>
          <p:nvPr/>
        </p:nvSpPr>
        <p:spPr>
          <a:xfrm>
            <a:off x="5546108" y="4244449"/>
            <a:ext cx="2292824" cy="830997"/>
          </a:xfrm>
          <a:prstGeom prst="rect">
            <a:avLst/>
          </a:prstGeom>
          <a:solidFill>
            <a:schemeClr val="accent1">
              <a:lumMod val="60000"/>
              <a:lumOff val="40000"/>
            </a:schemeClr>
          </a:solidFill>
        </p:spPr>
        <p:txBody>
          <a:bodyPr wrap="square" rtlCol="0">
            <a:spAutoFit/>
          </a:bodyPr>
          <a:lstStyle/>
          <a:p>
            <a:r>
              <a:rPr lang="en-US" sz="2400" dirty="0"/>
              <a:t>Preserved under composition</a:t>
            </a:r>
          </a:p>
        </p:txBody>
      </p:sp>
      <p:sp>
        <p:nvSpPr>
          <p:cNvPr id="15" name="TextBox 14">
            <a:extLst>
              <a:ext uri="{FF2B5EF4-FFF2-40B4-BE49-F238E27FC236}">
                <a16:creationId xmlns:a16="http://schemas.microsoft.com/office/drawing/2014/main" id="{AC5F2DF0-459C-6C4A-B2D7-A5779CE518B0}"/>
              </a:ext>
            </a:extLst>
          </p:cNvPr>
          <p:cNvSpPr txBox="1"/>
          <p:nvPr/>
        </p:nvSpPr>
        <p:spPr>
          <a:xfrm>
            <a:off x="1255594" y="5639845"/>
            <a:ext cx="6680957" cy="461665"/>
          </a:xfrm>
          <a:prstGeom prst="rect">
            <a:avLst/>
          </a:prstGeom>
          <a:solidFill>
            <a:schemeClr val="accent1">
              <a:lumMod val="60000"/>
              <a:lumOff val="40000"/>
            </a:schemeClr>
          </a:solidFill>
        </p:spPr>
        <p:txBody>
          <a:bodyPr wrap="square" rtlCol="0">
            <a:spAutoFit/>
          </a:bodyPr>
          <a:lstStyle/>
          <a:p>
            <a:r>
              <a:rPr lang="en-US" sz="2400" dirty="0"/>
              <a:t>Can use simple algorithms to build complex systems</a:t>
            </a:r>
          </a:p>
        </p:txBody>
      </p:sp>
      <p:sp>
        <p:nvSpPr>
          <p:cNvPr id="8" name="Rectangle 7">
            <a:extLst>
              <a:ext uri="{FF2B5EF4-FFF2-40B4-BE49-F238E27FC236}">
                <a16:creationId xmlns:a16="http://schemas.microsoft.com/office/drawing/2014/main" id="{988B1C74-6EEA-2F49-B6DC-676A75A769C7}"/>
              </a:ext>
            </a:extLst>
          </p:cNvPr>
          <p:cNvSpPr/>
          <p:nvPr/>
        </p:nvSpPr>
        <p:spPr>
          <a:xfrm>
            <a:off x="4307343" y="4210501"/>
            <a:ext cx="52931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t>
            </a:r>
          </a:p>
        </p:txBody>
      </p:sp>
      <p:sp>
        <p:nvSpPr>
          <p:cNvPr id="3" name="Right Brace 2">
            <a:extLst>
              <a:ext uri="{FF2B5EF4-FFF2-40B4-BE49-F238E27FC236}">
                <a16:creationId xmlns:a16="http://schemas.microsoft.com/office/drawing/2014/main" id="{B02FA96E-5B49-8144-AFDC-C0481D4394F6}"/>
              </a:ext>
            </a:extLst>
          </p:cNvPr>
          <p:cNvSpPr/>
          <p:nvPr/>
        </p:nvSpPr>
        <p:spPr>
          <a:xfrm rot="5400000">
            <a:off x="4386095" y="2023991"/>
            <a:ext cx="371808" cy="6680959"/>
          </a:xfrm>
          <a:prstGeom prst="rightBrace">
            <a:avLst/>
          </a:prstGeom>
          <a:ln w="603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339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5" grpId="0" animBg="1"/>
      <p:bldP spid="8"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cs typeface="Calibri Light"/>
              </a:rPr>
              <a:t>DP in other fields</a:t>
            </a:r>
          </a:p>
        </p:txBody>
      </p:sp>
      <p:sp>
        <p:nvSpPr>
          <p:cNvPr id="3" name="Content Placeholder 2">
            <a:extLst>
              <a:ext uri="{FF2B5EF4-FFF2-40B4-BE49-F238E27FC236}">
                <a16:creationId xmlns:a16="http://schemas.microsoft.com/office/drawing/2014/main" id="{33E8DABF-D58F-0645-AD34-87C28EAFC2AF}"/>
              </a:ext>
            </a:extLst>
          </p:cNvPr>
          <p:cNvSpPr>
            <a:spLocks noGrp="1"/>
          </p:cNvSpPr>
          <p:nvPr>
            <p:ph idx="1"/>
          </p:nvPr>
        </p:nvSpPr>
        <p:spPr>
          <a:xfrm>
            <a:off x="600075" y="1768475"/>
            <a:ext cx="8181975" cy="4816476"/>
          </a:xfrm>
        </p:spPr>
        <p:txBody>
          <a:bodyPr vert="horz" lIns="91440" tIns="45720" rIns="91440" bIns="45720" rtlCol="0" anchor="t">
            <a:normAutofit/>
          </a:bodyPr>
          <a:lstStyle/>
          <a:p>
            <a:pPr>
              <a:buFont typeface="Arial"/>
              <a:buChar char="•"/>
            </a:pPr>
            <a:r>
              <a:rPr lang="en-US" sz="3600" dirty="0">
                <a:ea typeface="+mn-lt"/>
                <a:cs typeface="+mn-lt"/>
              </a:rPr>
              <a:t>Learning with DP gives better generalization</a:t>
            </a:r>
          </a:p>
          <a:p>
            <a:pPr>
              <a:buFont typeface="Arial"/>
              <a:buChar char="•"/>
            </a:pPr>
            <a:r>
              <a:rPr lang="en-US" sz="3600" dirty="0">
                <a:cs typeface="Calibri"/>
              </a:rPr>
              <a:t>DP algorithms and amazing mechanism design</a:t>
            </a:r>
          </a:p>
          <a:p>
            <a:pPr>
              <a:buFont typeface="Arial"/>
              <a:buChar char="•"/>
            </a:pPr>
            <a:r>
              <a:rPr lang="en-US" sz="3600" dirty="0">
                <a:cs typeface="Calibri"/>
              </a:rPr>
              <a:t>Robust statistics </a:t>
            </a:r>
          </a:p>
          <a:p>
            <a:pPr>
              <a:buFont typeface="Arial"/>
              <a:buChar char="•"/>
            </a:pPr>
            <a:r>
              <a:rPr lang="en-US" sz="3600" dirty="0">
                <a:cs typeface="Calibri"/>
              </a:rPr>
              <a:t>Robust sublinear space algorithms</a:t>
            </a: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70498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rPr>
              <a:t>An early example: From 1965</a:t>
            </a:r>
            <a:endParaRPr lang="en-US" dirty="0"/>
          </a:p>
        </p:txBody>
      </p:sp>
      <p:sp>
        <p:nvSpPr>
          <p:cNvPr id="3" name="Content Placeholder 2">
            <a:extLst>
              <a:ext uri="{FF2B5EF4-FFF2-40B4-BE49-F238E27FC236}">
                <a16:creationId xmlns:a16="http://schemas.microsoft.com/office/drawing/2014/main" id="{33E8DABF-D58F-0645-AD34-87C28EAFC2AF}"/>
              </a:ext>
            </a:extLst>
          </p:cNvPr>
          <p:cNvSpPr>
            <a:spLocks noGrp="1"/>
          </p:cNvSpPr>
          <p:nvPr>
            <p:ph idx="1"/>
          </p:nvPr>
        </p:nvSpPr>
        <p:spPr>
          <a:xfrm>
            <a:off x="628650" y="1825625"/>
            <a:ext cx="7886700" cy="4530726"/>
          </a:xfrm>
        </p:spPr>
        <p:txBody>
          <a:bodyPr vert="horz" lIns="91440" tIns="45720" rIns="91440" bIns="45720" rtlCol="0" anchor="t">
            <a:normAutofit/>
          </a:bodyPr>
          <a:lstStyle/>
          <a:p>
            <a:pPr marL="342900" lvl="1" indent="0" algn="ctr">
              <a:buNone/>
            </a:pPr>
            <a:r>
              <a:rPr lang="en-US" sz="3600" dirty="0">
                <a:ea typeface="+mn-lt"/>
                <a:cs typeface="+mn-lt"/>
              </a:rPr>
              <a:t>Wagner's randomized response</a:t>
            </a:r>
            <a:endParaRPr lang="en-US" sz="3600">
              <a:cs typeface="Calibri"/>
            </a:endParaRPr>
          </a:p>
          <a:p>
            <a:pPr marL="0" indent="0" algn="ctr">
              <a:buNone/>
            </a:pPr>
            <a:endParaRPr lang="en-US" dirty="0">
              <a:ea typeface="+mn-lt"/>
              <a:cs typeface="+mn-lt"/>
            </a:endParaRPr>
          </a:p>
          <a:p>
            <a:r>
              <a:rPr lang="en-US" dirty="0">
                <a:ea typeface="+mn-lt"/>
                <a:cs typeface="+mn-lt"/>
              </a:rPr>
              <a:t>Flip an unbiased coin</a:t>
            </a:r>
          </a:p>
          <a:p>
            <a:r>
              <a:rPr lang="en-US" dirty="0">
                <a:ea typeface="+mn-lt"/>
                <a:cs typeface="+mn-lt"/>
              </a:rPr>
              <a:t>If tails, respond truthfully</a:t>
            </a:r>
            <a:endParaRPr lang="en-US" dirty="0">
              <a:cs typeface="Calibri"/>
            </a:endParaRPr>
          </a:p>
          <a:p>
            <a:r>
              <a:rPr lang="en-US" dirty="0">
                <a:ea typeface="+mn-lt"/>
                <a:cs typeface="+mn-lt"/>
              </a:rPr>
              <a:t>If head, flip another coin</a:t>
            </a:r>
            <a:endParaRPr lang="en-US" dirty="0"/>
          </a:p>
          <a:p>
            <a:pPr lvl="1"/>
            <a:r>
              <a:rPr lang="en-US" dirty="0">
                <a:ea typeface="+mn-lt"/>
                <a:cs typeface="+mn-lt"/>
              </a:rPr>
              <a:t>If head, respond “YES”</a:t>
            </a:r>
            <a:endParaRPr lang="en-US" dirty="0"/>
          </a:p>
          <a:p>
            <a:pPr lvl="1"/>
            <a:r>
              <a:rPr lang="en-US" dirty="0">
                <a:ea typeface="+mn-lt"/>
                <a:cs typeface="+mn-lt"/>
              </a:rPr>
              <a:t>If tail, respond “NO”</a:t>
            </a:r>
            <a:endParaRPr lang="en-US" dirty="0"/>
          </a:p>
          <a:p>
            <a:pPr lvl="2" indent="-342900">
              <a:buFont typeface="Wingdings" panose="020B0604020202020204" pitchFamily="34" charset="0"/>
              <a:buChar char="§"/>
            </a:pPr>
            <a:endParaRPr lang="en-US" dirty="0">
              <a:cs typeface="Calibri"/>
            </a:endParaRPr>
          </a:p>
          <a:p>
            <a:pPr marL="342900" lvl="1" indent="0">
              <a:buNone/>
            </a:pPr>
            <a:endParaRPr lang="en-US" dirty="0">
              <a:cs typeface="Calibri"/>
            </a:endParaRP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5" descr="A picture containing text, silhouette&#10;&#10;Description automatically generated">
            <a:extLst>
              <a:ext uri="{FF2B5EF4-FFF2-40B4-BE49-F238E27FC236}">
                <a16:creationId xmlns:a16="http://schemas.microsoft.com/office/drawing/2014/main" id="{7B3C7373-C0F7-F5CA-0237-5A8F51140A1C}"/>
              </a:ext>
            </a:extLst>
          </p:cNvPr>
          <p:cNvPicPr>
            <a:picLocks noChangeAspect="1"/>
          </p:cNvPicPr>
          <p:nvPr/>
        </p:nvPicPr>
        <p:blipFill>
          <a:blip r:embed="rId3"/>
          <a:stretch>
            <a:fillRect/>
          </a:stretch>
        </p:blipFill>
        <p:spPr>
          <a:xfrm>
            <a:off x="5496983" y="2755900"/>
            <a:ext cx="2743200" cy="2743200"/>
          </a:xfrm>
          <a:prstGeom prst="rect">
            <a:avLst/>
          </a:prstGeom>
        </p:spPr>
      </p:pic>
      <p:sp>
        <p:nvSpPr>
          <p:cNvPr id="6" name="TextBox 5">
            <a:extLst>
              <a:ext uri="{FF2B5EF4-FFF2-40B4-BE49-F238E27FC236}">
                <a16:creationId xmlns:a16="http://schemas.microsoft.com/office/drawing/2014/main" id="{77DFAFEF-8649-73B2-7648-377D37BB1F1A}"/>
              </a:ext>
            </a:extLst>
          </p:cNvPr>
          <p:cNvSpPr txBox="1"/>
          <p:nvPr/>
        </p:nvSpPr>
        <p:spPr>
          <a:xfrm>
            <a:off x="2459567" y="5888566"/>
            <a:ext cx="37486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0000"/>
                </a:solidFill>
              </a:rPr>
              <a:t>Differential privacy comes from plausible deniability</a:t>
            </a:r>
            <a:endParaRPr lang="en-US" sz="2400" dirty="0">
              <a:solidFill>
                <a:srgbClr val="FF0000"/>
              </a:solidFill>
              <a:cs typeface="Calibri"/>
            </a:endParaRPr>
          </a:p>
        </p:txBody>
      </p:sp>
    </p:spTree>
    <p:extLst>
      <p:ext uri="{BB962C8B-B14F-4D97-AF65-F5344CB8AC3E}">
        <p14:creationId xmlns:p14="http://schemas.microsoft.com/office/powerpoint/2010/main" val="3234156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rPr>
              <a:t>Fast forward 2006: Laplace mechanism</a:t>
            </a: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7" name="TextBox 6">
            <a:extLst>
              <a:ext uri="{FF2B5EF4-FFF2-40B4-BE49-F238E27FC236}">
                <a16:creationId xmlns:a16="http://schemas.microsoft.com/office/drawing/2014/main" id="{BA7DCBDD-3543-CD3F-24F0-7B4C1983E614}"/>
              </a:ext>
            </a:extLst>
          </p:cNvPr>
          <p:cNvSpPr txBox="1"/>
          <p:nvPr/>
        </p:nvSpPr>
        <p:spPr>
          <a:xfrm>
            <a:off x="872067" y="1771650"/>
            <a:ext cx="761153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Given a query function f such that</a:t>
            </a:r>
            <a:endParaRPr lang="en-US" sz="2400" dirty="0">
              <a:cs typeface="Calibri"/>
            </a:endParaRPr>
          </a:p>
          <a:p>
            <a:endParaRPr lang="en-US" sz="2400" dirty="0">
              <a:cs typeface="Calibri"/>
            </a:endParaRPr>
          </a:p>
          <a:p>
            <a:endParaRPr lang="en-US" sz="2400" dirty="0">
              <a:cs typeface="Calibri"/>
            </a:endParaRPr>
          </a:p>
          <a:p>
            <a:endParaRPr lang="en-US" sz="2400" dirty="0">
              <a:cs typeface="Calibri"/>
            </a:endParaRPr>
          </a:p>
          <a:p>
            <a:r>
              <a:rPr lang="en-US" sz="2400" dirty="0"/>
              <a:t>Compute  </a:t>
            </a:r>
            <a:endParaRPr lang="en-US" sz="2400" dirty="0">
              <a:cs typeface="Calibri"/>
            </a:endParaRPr>
          </a:p>
          <a:p>
            <a:endParaRPr lang="en-US" sz="2400" dirty="0">
              <a:cs typeface="Calibri"/>
            </a:endParaRPr>
          </a:p>
          <a:p>
            <a:endParaRPr lang="en-US" sz="2400" dirty="0">
              <a:cs typeface="Calibri"/>
            </a:endParaRPr>
          </a:p>
          <a:p>
            <a:endParaRPr lang="en-US" sz="2400" dirty="0"/>
          </a:p>
          <a:p>
            <a:r>
              <a:rPr lang="en-US" sz="2400" dirty="0"/>
              <a:t>Recall the pdf of Laplace distribution with scale b is </a:t>
            </a:r>
            <a:endParaRPr lang="en-US" sz="2400" dirty="0">
              <a:cs typeface="Calibri"/>
            </a:endParaRPr>
          </a:p>
        </p:txBody>
      </p:sp>
      <p:pic>
        <p:nvPicPr>
          <p:cNvPr id="8" name="Picture 8">
            <a:extLst>
              <a:ext uri="{FF2B5EF4-FFF2-40B4-BE49-F238E27FC236}">
                <a16:creationId xmlns:a16="http://schemas.microsoft.com/office/drawing/2014/main" id="{A2E928C2-0A0A-93B0-7813-DFAA25BA23E5}"/>
              </a:ext>
            </a:extLst>
          </p:cNvPr>
          <p:cNvPicPr>
            <a:picLocks noChangeAspect="1"/>
          </p:cNvPicPr>
          <p:nvPr/>
        </p:nvPicPr>
        <p:blipFill>
          <a:blip r:embed="rId3"/>
          <a:stretch>
            <a:fillRect/>
          </a:stretch>
        </p:blipFill>
        <p:spPr>
          <a:xfrm>
            <a:off x="2385483" y="2544233"/>
            <a:ext cx="3378200" cy="3378200"/>
          </a:xfrm>
          <a:prstGeom prst="rect">
            <a:avLst/>
          </a:prstGeom>
        </p:spPr>
      </p:pic>
    </p:spTree>
    <p:extLst>
      <p:ext uri="{BB962C8B-B14F-4D97-AF65-F5344CB8AC3E}">
        <p14:creationId xmlns:p14="http://schemas.microsoft.com/office/powerpoint/2010/main" val="41842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rPr>
              <a:t>Privacy proof of Laplace mechanism</a:t>
            </a: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373792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CE5F5C-1476-1D4C-951A-D5EF5A33697C}"/>
              </a:ext>
            </a:extLst>
          </p:cNvPr>
          <p:cNvSpPr>
            <a:spLocks noGrp="1"/>
          </p:cNvSpPr>
          <p:nvPr>
            <p:ph type="title"/>
          </p:nvPr>
        </p:nvSpPr>
        <p:spPr>
          <a:xfrm>
            <a:off x="333633" y="365126"/>
            <a:ext cx="8600302" cy="1325563"/>
          </a:xfrm>
        </p:spPr>
        <p:txBody>
          <a:bodyPr>
            <a:normAutofit/>
          </a:bodyPr>
          <a:lstStyle/>
          <a:p>
            <a:pPr algn="l"/>
            <a:r>
              <a:rPr lang="en-US" sz="4000" dirty="0">
                <a:solidFill>
                  <a:schemeClr val="accent1">
                    <a:lumMod val="75000"/>
                  </a:schemeClr>
                </a:solidFill>
              </a:rPr>
              <a:t>Learning Using Private Data: Naïve View</a:t>
            </a:r>
          </a:p>
        </p:txBody>
      </p:sp>
      <p:sp>
        <p:nvSpPr>
          <p:cNvPr id="4" name="Slide Number Placeholder 3">
            <a:extLst>
              <a:ext uri="{FF2B5EF4-FFF2-40B4-BE49-F238E27FC236}">
                <a16:creationId xmlns:a16="http://schemas.microsoft.com/office/drawing/2014/main" id="{83827211-C5ED-394C-A722-DE6163D28CA3}"/>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5" name="Right Arrow 4">
            <a:extLst>
              <a:ext uri="{FF2B5EF4-FFF2-40B4-BE49-F238E27FC236}">
                <a16:creationId xmlns:a16="http://schemas.microsoft.com/office/drawing/2014/main" id="{6DF541AA-5893-D94C-842B-66D97860CDA3}"/>
              </a:ext>
            </a:extLst>
          </p:cNvPr>
          <p:cNvSpPr/>
          <p:nvPr/>
        </p:nvSpPr>
        <p:spPr bwMode="auto">
          <a:xfrm>
            <a:off x="906912" y="2191743"/>
            <a:ext cx="3406374" cy="2615081"/>
          </a:xfrm>
          <a:prstGeom prst="rightArrow">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6" name="Right Arrow 5">
            <a:extLst>
              <a:ext uri="{FF2B5EF4-FFF2-40B4-BE49-F238E27FC236}">
                <a16:creationId xmlns:a16="http://schemas.microsoft.com/office/drawing/2014/main" id="{CA8AB57E-7F57-824B-B304-9606DE283118}"/>
              </a:ext>
            </a:extLst>
          </p:cNvPr>
          <p:cNvSpPr/>
          <p:nvPr/>
        </p:nvSpPr>
        <p:spPr bwMode="auto">
          <a:xfrm rot="10800000">
            <a:off x="4310685" y="2211554"/>
            <a:ext cx="3406374" cy="2575458"/>
          </a:xfrm>
          <a:prstGeom prst="rightArrow">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FC8D300B-521B-7C4E-8D09-2EE8E405FC5A}"/>
              </a:ext>
            </a:extLst>
          </p:cNvPr>
          <p:cNvSpPr/>
          <p:nvPr/>
        </p:nvSpPr>
        <p:spPr>
          <a:xfrm>
            <a:off x="5737346" y="3078829"/>
            <a:ext cx="1191240" cy="648393"/>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egoe UI Light" panose="020B0502040204020203" pitchFamily="34" charset="0"/>
                <a:ea typeface="Optima" charset="0"/>
                <a:cs typeface="Segoe UI Light" panose="020B0502040204020203" pitchFamily="34" charset="0"/>
              </a:rPr>
              <a:t>Privacy</a:t>
            </a:r>
          </a:p>
        </p:txBody>
      </p:sp>
      <p:sp>
        <p:nvSpPr>
          <p:cNvPr id="8" name="Rectangle 7">
            <a:extLst>
              <a:ext uri="{FF2B5EF4-FFF2-40B4-BE49-F238E27FC236}">
                <a16:creationId xmlns:a16="http://schemas.microsoft.com/office/drawing/2014/main" id="{898C4A2D-772A-484A-9EFF-7C03F65E0B15}"/>
              </a:ext>
            </a:extLst>
          </p:cNvPr>
          <p:cNvSpPr/>
          <p:nvPr/>
        </p:nvSpPr>
        <p:spPr>
          <a:xfrm>
            <a:off x="1229097" y="3078829"/>
            <a:ext cx="1705065" cy="648393"/>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Segoe UI Light"/>
                <a:cs typeface="Segoe UI Light"/>
              </a:rPr>
              <a:t>Statistics</a:t>
            </a:r>
            <a:endParaRPr lang="en-US" dirty="0"/>
          </a:p>
        </p:txBody>
      </p:sp>
      <p:sp>
        <p:nvSpPr>
          <p:cNvPr id="10" name="TextBox 9">
            <a:extLst>
              <a:ext uri="{FF2B5EF4-FFF2-40B4-BE49-F238E27FC236}">
                <a16:creationId xmlns:a16="http://schemas.microsoft.com/office/drawing/2014/main" id="{1E0BB1F6-EB8D-3D42-9F11-6A1033384066}"/>
              </a:ext>
            </a:extLst>
          </p:cNvPr>
          <p:cNvSpPr txBox="1"/>
          <p:nvPr/>
        </p:nvSpPr>
        <p:spPr>
          <a:xfrm>
            <a:off x="901710" y="5057444"/>
            <a:ext cx="6817950" cy="507831"/>
          </a:xfrm>
          <a:prstGeom prst="rect">
            <a:avLst/>
          </a:prstGeom>
          <a:solidFill>
            <a:schemeClr val="accent1"/>
          </a:solidFill>
        </p:spPr>
        <p:style>
          <a:lnRef idx="1">
            <a:schemeClr val="accent4"/>
          </a:lnRef>
          <a:fillRef idx="2">
            <a:schemeClr val="accent4"/>
          </a:fillRef>
          <a:effectRef idx="1">
            <a:schemeClr val="accent4"/>
          </a:effectRef>
          <a:fontRef idx="minor">
            <a:schemeClr val="dk1"/>
          </a:fontRef>
        </p:style>
        <p:txBody>
          <a:bodyPr wrap="square" lIns="91440" tIns="45720" rIns="91440" bIns="45720" rtlCol="0" anchor="t">
            <a:spAutoFit/>
          </a:bodyPr>
          <a:lstStyle/>
          <a:p>
            <a:pPr algn="ctr" defTabSz="685800" fontAlgn="base">
              <a:spcBef>
                <a:spcPct val="0"/>
              </a:spcBef>
              <a:spcAft>
                <a:spcPct val="0"/>
              </a:spcAft>
            </a:pPr>
            <a:r>
              <a:rPr lang="en-US" sz="2700" dirty="0">
                <a:solidFill>
                  <a:schemeClr val="bg1"/>
                </a:solidFill>
              </a:rPr>
              <a:t>Statistics and Privacy seems conflicting!</a:t>
            </a:r>
          </a:p>
        </p:txBody>
      </p:sp>
      <p:sp>
        <p:nvSpPr>
          <p:cNvPr id="2" name="TextBox 1">
            <a:extLst>
              <a:ext uri="{FF2B5EF4-FFF2-40B4-BE49-F238E27FC236}">
                <a16:creationId xmlns:a16="http://schemas.microsoft.com/office/drawing/2014/main" id="{7766C3C6-95C7-C200-0068-C70A9891EDBD}"/>
              </a:ext>
            </a:extLst>
          </p:cNvPr>
          <p:cNvSpPr txBox="1"/>
          <p:nvPr/>
        </p:nvSpPr>
        <p:spPr>
          <a:xfrm>
            <a:off x="906014" y="5879714"/>
            <a:ext cx="6817950" cy="507831"/>
          </a:xfrm>
          <a:prstGeom prst="rect">
            <a:avLst/>
          </a:prstGeom>
          <a:solidFill>
            <a:schemeClr val="accent1"/>
          </a:solidFill>
        </p:spPr>
        <p:style>
          <a:lnRef idx="1">
            <a:schemeClr val="accent4"/>
          </a:lnRef>
          <a:fillRef idx="2">
            <a:schemeClr val="accent4"/>
          </a:fillRef>
          <a:effectRef idx="1">
            <a:schemeClr val="accent4"/>
          </a:effectRef>
          <a:fontRef idx="minor">
            <a:schemeClr val="dk1"/>
          </a:fontRef>
        </p:style>
        <p:txBody>
          <a:bodyPr wrap="square" lIns="91440" tIns="45720" rIns="91440" bIns="45720" rtlCol="0" anchor="t">
            <a:spAutoFit/>
          </a:bodyPr>
          <a:lstStyle/>
          <a:p>
            <a:pPr algn="ctr" defTabSz="685800">
              <a:spcBef>
                <a:spcPct val="0"/>
              </a:spcBef>
              <a:spcAft>
                <a:spcPct val="0"/>
              </a:spcAft>
            </a:pPr>
            <a:r>
              <a:rPr lang="en-US" sz="2700" dirty="0">
                <a:solidFill>
                  <a:schemeClr val="bg1"/>
                </a:solidFill>
              </a:rPr>
              <a:t>Think about computing mean of numbers</a:t>
            </a:r>
            <a:endParaRPr lang="en-US" dirty="0">
              <a:solidFill>
                <a:schemeClr val="bg1"/>
              </a:solidFill>
            </a:endParaRPr>
          </a:p>
        </p:txBody>
      </p:sp>
    </p:spTree>
    <p:extLst>
      <p:ext uri="{BB962C8B-B14F-4D97-AF65-F5344CB8AC3E}">
        <p14:creationId xmlns:p14="http://schemas.microsoft.com/office/powerpoint/2010/main" val="52666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normAutofit/>
          </a:bodyPr>
          <a:lstStyle/>
          <a:p>
            <a:r>
              <a:rPr lang="en-US" dirty="0">
                <a:solidFill>
                  <a:schemeClr val="accent1">
                    <a:lumMod val="75000"/>
                  </a:schemeClr>
                </a:solidFill>
                <a:ea typeface="+mj-lt"/>
                <a:cs typeface="+mj-lt"/>
              </a:rPr>
              <a:t>Fast forward 2006: Gaussian mechanism</a:t>
            </a:r>
            <a:endParaRPr lang="en-US" dirty="0">
              <a:solidFill>
                <a:schemeClr val="accent1">
                  <a:lumMod val="75000"/>
                </a:schemeClr>
              </a:solidFill>
              <a:cs typeface="Calibri Light"/>
            </a:endParaRP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TextBox 6">
            <a:extLst>
              <a:ext uri="{FF2B5EF4-FFF2-40B4-BE49-F238E27FC236}">
                <a16:creationId xmlns:a16="http://schemas.microsoft.com/office/drawing/2014/main" id="{BA7DCBDD-3543-CD3F-24F0-7B4C1983E614}"/>
              </a:ext>
            </a:extLst>
          </p:cNvPr>
          <p:cNvSpPr txBox="1"/>
          <p:nvPr/>
        </p:nvSpPr>
        <p:spPr>
          <a:xfrm>
            <a:off x="872067" y="1771650"/>
            <a:ext cx="761153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Given a query function f such that</a:t>
            </a:r>
            <a:endParaRPr lang="en-US" sz="2400" dirty="0">
              <a:cs typeface="Calibri"/>
            </a:endParaRPr>
          </a:p>
          <a:p>
            <a:endParaRPr lang="en-US" sz="2400" dirty="0">
              <a:cs typeface="Calibri"/>
            </a:endParaRPr>
          </a:p>
          <a:p>
            <a:endParaRPr lang="en-US" sz="2400" dirty="0">
              <a:cs typeface="Calibri"/>
            </a:endParaRPr>
          </a:p>
          <a:p>
            <a:endParaRPr lang="en-US" sz="2400" dirty="0">
              <a:cs typeface="Calibri"/>
            </a:endParaRPr>
          </a:p>
          <a:p>
            <a:r>
              <a:rPr lang="en-US" sz="2400" dirty="0"/>
              <a:t>Compute  </a:t>
            </a:r>
            <a:endParaRPr lang="en-US" sz="2400" dirty="0">
              <a:cs typeface="Calibri"/>
            </a:endParaRPr>
          </a:p>
          <a:p>
            <a:endParaRPr lang="en-US" sz="2400" dirty="0">
              <a:cs typeface="Calibri"/>
            </a:endParaRPr>
          </a:p>
          <a:p>
            <a:endParaRPr lang="en-US" sz="2400" dirty="0">
              <a:cs typeface="Calibri"/>
            </a:endParaRPr>
          </a:p>
          <a:p>
            <a:endParaRPr lang="en-US" sz="2400" dirty="0"/>
          </a:p>
          <a:p>
            <a:r>
              <a:rPr lang="en-US" sz="2400" dirty="0"/>
              <a:t>Recall the pdf of Gaussian distribution is </a:t>
            </a:r>
            <a:endParaRPr lang="en-US" sz="2400" dirty="0">
              <a:cs typeface="Calibri"/>
            </a:endParaRPr>
          </a:p>
        </p:txBody>
      </p:sp>
      <p:pic>
        <p:nvPicPr>
          <p:cNvPr id="3" name="Picture 4">
            <a:extLst>
              <a:ext uri="{FF2B5EF4-FFF2-40B4-BE49-F238E27FC236}">
                <a16:creationId xmlns:a16="http://schemas.microsoft.com/office/drawing/2014/main" id="{3E2C6480-6824-1F67-7358-8EE40C2B693B}"/>
              </a:ext>
            </a:extLst>
          </p:cNvPr>
          <p:cNvPicPr>
            <a:picLocks noChangeAspect="1"/>
          </p:cNvPicPr>
          <p:nvPr/>
        </p:nvPicPr>
        <p:blipFill>
          <a:blip r:embed="rId3"/>
          <a:stretch>
            <a:fillRect/>
          </a:stretch>
        </p:blipFill>
        <p:spPr>
          <a:xfrm>
            <a:off x="2639483" y="2448485"/>
            <a:ext cx="4171950" cy="3426821"/>
          </a:xfrm>
          <a:prstGeom prst="rect">
            <a:avLst/>
          </a:prstGeom>
        </p:spPr>
      </p:pic>
    </p:spTree>
    <p:extLst>
      <p:ext uri="{BB962C8B-B14F-4D97-AF65-F5344CB8AC3E}">
        <p14:creationId xmlns:p14="http://schemas.microsoft.com/office/powerpoint/2010/main" val="2587705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rPr>
              <a:t>Fast forward: 2007</a:t>
            </a:r>
            <a:endParaRPr lang="en-US" dirty="0"/>
          </a:p>
        </p:txBody>
      </p:sp>
      <p:sp>
        <p:nvSpPr>
          <p:cNvPr id="3" name="Content Placeholder 2">
            <a:extLst>
              <a:ext uri="{FF2B5EF4-FFF2-40B4-BE49-F238E27FC236}">
                <a16:creationId xmlns:a16="http://schemas.microsoft.com/office/drawing/2014/main" id="{33E8DABF-D58F-0645-AD34-87C28EAFC2AF}"/>
              </a:ext>
            </a:extLst>
          </p:cNvPr>
          <p:cNvSpPr>
            <a:spLocks noGrp="1"/>
          </p:cNvSpPr>
          <p:nvPr>
            <p:ph idx="1"/>
          </p:nvPr>
        </p:nvSpPr>
        <p:spPr>
          <a:xfrm>
            <a:off x="600075" y="1768475"/>
            <a:ext cx="8181975" cy="2520951"/>
          </a:xfrm>
        </p:spPr>
        <p:txBody>
          <a:bodyPr vert="horz" lIns="91440" tIns="45720" rIns="91440" bIns="45720" rtlCol="0" anchor="t">
            <a:normAutofit fontScale="92500" lnSpcReduction="10000"/>
          </a:bodyPr>
          <a:lstStyle/>
          <a:p>
            <a:pPr>
              <a:buFont typeface="Arial"/>
              <a:buChar char="•"/>
            </a:pPr>
            <a:r>
              <a:rPr lang="en-US" sz="3600" dirty="0">
                <a:ea typeface="+mn-lt"/>
                <a:cs typeface="+mn-lt"/>
              </a:rPr>
              <a:t>Exponential mechanism (generally impractical; used as a benchmark)</a:t>
            </a:r>
            <a:endParaRPr lang="en-US" dirty="0">
              <a:cs typeface="Calibri"/>
            </a:endParaRPr>
          </a:p>
          <a:p>
            <a:pPr marL="971550" lvl="1" indent="-285750">
              <a:buFont typeface="Arial"/>
              <a:buChar char="•"/>
            </a:pPr>
            <a:r>
              <a:rPr lang="en-US" sz="3600" dirty="0">
                <a:ea typeface="+mn-lt"/>
                <a:cs typeface="+mn-lt"/>
              </a:rPr>
              <a:t>Need to chose best response</a:t>
            </a:r>
            <a:endParaRPr lang="en-US" dirty="0">
              <a:ea typeface="+mn-lt"/>
              <a:cs typeface="+mn-lt"/>
            </a:endParaRPr>
          </a:p>
          <a:p>
            <a:pPr marL="971550" lvl="1" indent="-285750">
              <a:buFont typeface="Arial"/>
              <a:buChar char="•"/>
            </a:pPr>
            <a:r>
              <a:rPr lang="en-US" sz="3600" dirty="0">
                <a:ea typeface="+mn-lt"/>
                <a:cs typeface="+mn-lt"/>
              </a:rPr>
              <a:t>Noise destroys its value (think AUCTION)</a:t>
            </a:r>
            <a:endParaRPr lang="en-US">
              <a:cs typeface="Calibri"/>
            </a:endParaRPr>
          </a:p>
          <a:p>
            <a:pPr marL="971550" lvl="1" indent="-285750">
              <a:buFont typeface="Arial"/>
              <a:buChar char="•"/>
            </a:pPr>
            <a:r>
              <a:rPr lang="en-US" sz="3600" dirty="0">
                <a:ea typeface="+mn-lt"/>
                <a:cs typeface="+mn-lt"/>
              </a:rPr>
              <a:t>Define utility function for each response</a:t>
            </a:r>
            <a:endParaRPr lang="en-US" dirty="0">
              <a:cs typeface="Calibri"/>
            </a:endParaRPr>
          </a:p>
          <a:p>
            <a:pPr marL="971550" lvl="1" indent="-285750">
              <a:buFont typeface="Arial"/>
              <a:buChar char="•"/>
            </a:pPr>
            <a:endParaRPr lang="en-US" sz="3600" dirty="0">
              <a:ea typeface="+mn-lt"/>
              <a:cs typeface="+mn-lt"/>
            </a:endParaRPr>
          </a:p>
          <a:p>
            <a:pPr marL="971550" lvl="1" indent="-285750">
              <a:buFont typeface="Arial"/>
              <a:buChar char="•"/>
            </a:pPr>
            <a:endParaRPr lang="en-US" dirty="0">
              <a:cs typeface="Calibri"/>
            </a:endParaRP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46728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ea typeface="+mj-lt"/>
                <a:cs typeface="+mj-lt"/>
              </a:rPr>
              <a:t>Fast forward: 2009</a:t>
            </a:r>
            <a:endParaRPr lang="en-US" dirty="0">
              <a:ea typeface="+mj-lt"/>
              <a:cs typeface="+mj-lt"/>
            </a:endParaRPr>
          </a:p>
        </p:txBody>
      </p:sp>
      <p:sp>
        <p:nvSpPr>
          <p:cNvPr id="3" name="Content Placeholder 2">
            <a:extLst>
              <a:ext uri="{FF2B5EF4-FFF2-40B4-BE49-F238E27FC236}">
                <a16:creationId xmlns:a16="http://schemas.microsoft.com/office/drawing/2014/main" id="{33E8DABF-D58F-0645-AD34-87C28EAFC2AF}"/>
              </a:ext>
            </a:extLst>
          </p:cNvPr>
          <p:cNvSpPr>
            <a:spLocks noGrp="1"/>
          </p:cNvSpPr>
          <p:nvPr>
            <p:ph idx="1"/>
          </p:nvPr>
        </p:nvSpPr>
        <p:spPr>
          <a:xfrm>
            <a:off x="600075" y="1768475"/>
            <a:ext cx="8181975" cy="2682876"/>
          </a:xfrm>
        </p:spPr>
        <p:txBody>
          <a:bodyPr vert="horz" lIns="91440" tIns="45720" rIns="91440" bIns="45720" rtlCol="0" anchor="t">
            <a:normAutofit fontScale="85000" lnSpcReduction="10000"/>
          </a:bodyPr>
          <a:lstStyle/>
          <a:p>
            <a:pPr marL="971550" lvl="1" indent="-285750">
              <a:buFont typeface="Arial"/>
              <a:buChar char="•"/>
            </a:pPr>
            <a:endParaRPr lang="en-US" sz="3600" dirty="0">
              <a:ea typeface="+mn-lt"/>
              <a:cs typeface="+mn-lt"/>
            </a:endParaRPr>
          </a:p>
          <a:p>
            <a:pPr>
              <a:buFont typeface="Arial"/>
              <a:buChar char="•"/>
            </a:pPr>
            <a:r>
              <a:rPr lang="en-US" sz="3600" dirty="0">
                <a:ea typeface="+mn-lt"/>
                <a:cs typeface="+mn-lt"/>
              </a:rPr>
              <a:t>Sparse vector technique (think counting queries)</a:t>
            </a:r>
            <a:endParaRPr lang="en-US" dirty="0">
              <a:cs typeface="Calibri"/>
            </a:endParaRPr>
          </a:p>
          <a:p>
            <a:pPr marL="971550" lvl="1" indent="-285750">
              <a:buFont typeface="Arial"/>
              <a:buChar char="•"/>
            </a:pPr>
            <a:r>
              <a:rPr lang="en-US" sz="3600" dirty="0">
                <a:ea typeface="+mn-lt"/>
                <a:cs typeface="+mn-lt"/>
              </a:rPr>
              <a:t>Only care about identity of elements above threshold</a:t>
            </a:r>
            <a:endParaRPr lang="en-US" dirty="0">
              <a:cs typeface="Calibri"/>
            </a:endParaRPr>
          </a:p>
          <a:p>
            <a:pPr marL="971550" lvl="1" indent="-285750">
              <a:buFont typeface="Arial"/>
              <a:buChar char="•"/>
            </a:pPr>
            <a:r>
              <a:rPr lang="en-US" sz="3600" dirty="0">
                <a:ea typeface="+mn-lt"/>
                <a:cs typeface="+mn-lt"/>
              </a:rPr>
              <a:t>Add noise and report only if the noisy answer is above threshold</a:t>
            </a:r>
            <a:endParaRPr lang="en-US" dirty="0">
              <a:cs typeface="Calibri"/>
            </a:endParaRPr>
          </a:p>
          <a:p>
            <a:pPr marL="971550" lvl="1" indent="-285750">
              <a:buFont typeface="Arial"/>
              <a:buChar char="•"/>
            </a:pPr>
            <a:endParaRPr lang="en-US" dirty="0">
              <a:cs typeface="Calibri"/>
            </a:endParaRP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9443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ea typeface="+mj-lt"/>
                <a:cs typeface="+mj-lt"/>
              </a:rPr>
              <a:t>Fast forward: 2010</a:t>
            </a:r>
            <a:endParaRPr lang="en-US" dirty="0">
              <a:ea typeface="+mj-lt"/>
              <a:cs typeface="+mj-lt"/>
            </a:endParaRPr>
          </a:p>
        </p:txBody>
      </p:sp>
      <p:sp>
        <p:nvSpPr>
          <p:cNvPr id="3" name="Content Placeholder 2">
            <a:extLst>
              <a:ext uri="{FF2B5EF4-FFF2-40B4-BE49-F238E27FC236}">
                <a16:creationId xmlns:a16="http://schemas.microsoft.com/office/drawing/2014/main" id="{33E8DABF-D58F-0645-AD34-87C28EAFC2AF}"/>
              </a:ext>
            </a:extLst>
          </p:cNvPr>
          <p:cNvSpPr>
            <a:spLocks noGrp="1"/>
          </p:cNvSpPr>
          <p:nvPr>
            <p:ph idx="1"/>
          </p:nvPr>
        </p:nvSpPr>
        <p:spPr>
          <a:xfrm>
            <a:off x="581025" y="1473200"/>
            <a:ext cx="8181975" cy="2959101"/>
          </a:xfrm>
        </p:spPr>
        <p:txBody>
          <a:bodyPr vert="horz" lIns="91440" tIns="45720" rIns="91440" bIns="45720" rtlCol="0" anchor="t">
            <a:normAutofit fontScale="92500" lnSpcReduction="10000"/>
          </a:bodyPr>
          <a:lstStyle/>
          <a:p>
            <a:pPr lvl="1" indent="0">
              <a:buNone/>
            </a:pPr>
            <a:endParaRPr lang="en-US" sz="3600" dirty="0">
              <a:ea typeface="+mn-lt"/>
              <a:cs typeface="+mn-lt"/>
            </a:endParaRPr>
          </a:p>
          <a:p>
            <a:pPr>
              <a:buFont typeface="Arial"/>
              <a:buChar char="•"/>
            </a:pPr>
            <a:r>
              <a:rPr lang="en-US" sz="3600" dirty="0">
                <a:ea typeface="+mn-lt"/>
                <a:cs typeface="+mn-lt"/>
              </a:rPr>
              <a:t>Private Multiplicative Weight Update Mechanism (think counting queries)</a:t>
            </a:r>
            <a:endParaRPr lang="en-US" dirty="0">
              <a:cs typeface="Calibri"/>
            </a:endParaRPr>
          </a:p>
          <a:p>
            <a:pPr marL="971550" lvl="1" indent="-285750">
              <a:buFont typeface="Arial"/>
              <a:buChar char="•"/>
            </a:pPr>
            <a:r>
              <a:rPr lang="en-US" sz="3600" dirty="0">
                <a:ea typeface="+mn-lt"/>
                <a:cs typeface="+mn-lt"/>
              </a:rPr>
              <a:t>Answer exponential number of counting queries</a:t>
            </a:r>
            <a:endParaRPr lang="en-US" dirty="0">
              <a:cs typeface="Calibri"/>
            </a:endParaRPr>
          </a:p>
          <a:p>
            <a:pPr marL="971550" lvl="1" indent="-285750">
              <a:buFont typeface="Arial"/>
              <a:buChar char="•"/>
            </a:pPr>
            <a:r>
              <a:rPr lang="en-US" sz="3600" dirty="0">
                <a:ea typeface="+mn-lt"/>
                <a:cs typeface="+mn-lt"/>
              </a:rPr>
              <a:t>Add correlated noise</a:t>
            </a:r>
            <a:endParaRPr lang="en-US" dirty="0">
              <a:cs typeface="Calibri"/>
            </a:endParaRP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54563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rPr>
              <a:t>Private multiplicative weight</a:t>
            </a:r>
            <a:endParaRPr lang="en-US" dirty="0"/>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dirty="0" smtClean="0"/>
              <a:pPr/>
              <a:t>23</a:t>
            </a:fld>
            <a:endParaRPr lang="en-US" dirty="0"/>
          </a:p>
        </p:txBody>
      </p:sp>
    </p:spTree>
    <p:extLst>
      <p:ext uri="{BB962C8B-B14F-4D97-AF65-F5344CB8AC3E}">
        <p14:creationId xmlns:p14="http://schemas.microsoft.com/office/powerpoint/2010/main" val="311765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rPr>
              <a:t>Some other model of privacy</a:t>
            </a:r>
          </a:p>
        </p:txBody>
      </p:sp>
      <p:sp>
        <p:nvSpPr>
          <p:cNvPr id="3" name="Content Placeholder 2">
            <a:extLst>
              <a:ext uri="{FF2B5EF4-FFF2-40B4-BE49-F238E27FC236}">
                <a16:creationId xmlns:a16="http://schemas.microsoft.com/office/drawing/2014/main" id="{33E8DABF-D58F-0645-AD34-87C28EAFC2AF}"/>
              </a:ext>
            </a:extLst>
          </p:cNvPr>
          <p:cNvSpPr>
            <a:spLocks noGrp="1"/>
          </p:cNvSpPr>
          <p:nvPr>
            <p:ph idx="1"/>
          </p:nvPr>
        </p:nvSpPr>
        <p:spPr>
          <a:xfrm>
            <a:off x="600075" y="1768475"/>
            <a:ext cx="8181975" cy="4816476"/>
          </a:xfrm>
        </p:spPr>
        <p:txBody>
          <a:bodyPr vert="horz" lIns="91440" tIns="45720" rIns="91440" bIns="45720" rtlCol="0" anchor="t">
            <a:normAutofit/>
          </a:bodyPr>
          <a:lstStyle/>
          <a:p>
            <a:pPr>
              <a:buFont typeface="Arial"/>
              <a:buChar char="•"/>
            </a:pPr>
            <a:r>
              <a:rPr lang="en-US" sz="3600" dirty="0">
                <a:ea typeface="+mn-lt"/>
                <a:cs typeface="+mn-lt"/>
              </a:rPr>
              <a:t>Local model of privacy [2006]</a:t>
            </a:r>
          </a:p>
          <a:p>
            <a:pPr lvl="1" indent="0">
              <a:buFont typeface="Arial"/>
              <a:buChar char="•"/>
            </a:pPr>
            <a:r>
              <a:rPr lang="en-US" sz="3200" dirty="0">
                <a:cs typeface="Calibri"/>
              </a:rPr>
              <a:t>RAPPOR</a:t>
            </a:r>
          </a:p>
          <a:p>
            <a:pPr lvl="1" indent="0">
              <a:buFont typeface="Arial"/>
              <a:buChar char="•"/>
            </a:pPr>
            <a:r>
              <a:rPr lang="en-US" sz="3200" dirty="0">
                <a:cs typeface="Calibri"/>
              </a:rPr>
              <a:t>Apple 2016 </a:t>
            </a:r>
            <a:r>
              <a:rPr lang="en-US" sz="3200" dirty="0" err="1">
                <a:cs typeface="Calibri"/>
              </a:rPr>
              <a:t>annoucement</a:t>
            </a:r>
          </a:p>
          <a:p>
            <a:pPr lvl="1" indent="0">
              <a:buFont typeface="Arial"/>
              <a:buChar char="•"/>
            </a:pPr>
            <a:r>
              <a:rPr lang="en-US" sz="3200" dirty="0">
                <a:cs typeface="Calibri"/>
              </a:rPr>
              <a:t>Microsoft telemetry data</a:t>
            </a:r>
          </a:p>
          <a:p>
            <a:pPr lvl="1" indent="0">
              <a:buFont typeface="Arial"/>
              <a:buChar char="•"/>
            </a:pPr>
            <a:r>
              <a:rPr lang="en-US" sz="3200" dirty="0">
                <a:cs typeface="Calibri"/>
              </a:rPr>
              <a:t>LinkedIn, Amazon, Twitter, …..</a:t>
            </a:r>
          </a:p>
          <a:p>
            <a:pPr>
              <a:buFont typeface="Arial"/>
              <a:buChar char="•"/>
            </a:pPr>
            <a:r>
              <a:rPr lang="en-US" sz="3600" dirty="0">
                <a:cs typeface="Calibri"/>
              </a:rPr>
              <a:t>Shuffle model of privacy [2015]</a:t>
            </a:r>
            <a:endParaRPr lang="en-US" dirty="0"/>
          </a:p>
          <a:p>
            <a:pPr lvl="1" indent="0">
              <a:buFont typeface="Arial"/>
              <a:buChar char="•"/>
            </a:pPr>
            <a:r>
              <a:rPr lang="en-US" sz="3200" dirty="0">
                <a:cs typeface="Calibri"/>
              </a:rPr>
              <a:t>Based on "Cryptography through Anonymity"</a:t>
            </a:r>
            <a:endParaRPr lang="en-US" sz="3200" dirty="0">
              <a:ea typeface="+mn-lt"/>
              <a:cs typeface="+mn-lt"/>
            </a:endParaRP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89473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cs typeface="Calibri Light"/>
              </a:rPr>
              <a:t>Some other model of computation</a:t>
            </a:r>
          </a:p>
        </p:txBody>
      </p:sp>
      <p:sp>
        <p:nvSpPr>
          <p:cNvPr id="3" name="Content Placeholder 2">
            <a:extLst>
              <a:ext uri="{FF2B5EF4-FFF2-40B4-BE49-F238E27FC236}">
                <a16:creationId xmlns:a16="http://schemas.microsoft.com/office/drawing/2014/main" id="{33E8DABF-D58F-0645-AD34-87C28EAFC2AF}"/>
              </a:ext>
            </a:extLst>
          </p:cNvPr>
          <p:cNvSpPr>
            <a:spLocks noGrp="1"/>
          </p:cNvSpPr>
          <p:nvPr>
            <p:ph idx="1"/>
          </p:nvPr>
        </p:nvSpPr>
        <p:spPr>
          <a:xfrm>
            <a:off x="600075" y="1768475"/>
            <a:ext cx="8181975" cy="4816476"/>
          </a:xfrm>
        </p:spPr>
        <p:txBody>
          <a:bodyPr vert="horz" lIns="91440" tIns="45720" rIns="91440" bIns="45720" rtlCol="0" anchor="t">
            <a:normAutofit/>
          </a:bodyPr>
          <a:lstStyle/>
          <a:p>
            <a:pPr>
              <a:buFont typeface="Arial"/>
              <a:buChar char="•"/>
            </a:pPr>
            <a:r>
              <a:rPr lang="en-US" sz="3600" dirty="0">
                <a:ea typeface="+mn-lt"/>
                <a:cs typeface="+mn-lt"/>
              </a:rPr>
              <a:t>Continual release model [2010]</a:t>
            </a:r>
            <a:endParaRPr lang="en-US" dirty="0"/>
          </a:p>
          <a:p>
            <a:pPr lvl="1" indent="0">
              <a:buFont typeface="Arial"/>
              <a:buChar char="•"/>
            </a:pPr>
            <a:r>
              <a:rPr lang="en-US" sz="3200" dirty="0">
                <a:cs typeface="Calibri"/>
              </a:rPr>
              <a:t>A lot of recent activities...</a:t>
            </a:r>
          </a:p>
          <a:p>
            <a:pPr>
              <a:buFont typeface="Arial"/>
              <a:buChar char="•"/>
            </a:pPr>
            <a:endParaRPr lang="en-US" sz="3600" dirty="0">
              <a:cs typeface="Calibri"/>
            </a:endParaRPr>
          </a:p>
          <a:p>
            <a:pPr>
              <a:buFont typeface="Arial"/>
              <a:buChar char="•"/>
            </a:pPr>
            <a:endParaRPr lang="en-US" sz="3600" dirty="0">
              <a:cs typeface="Calibri"/>
            </a:endParaRPr>
          </a:p>
          <a:p>
            <a:pPr>
              <a:buFont typeface="Arial"/>
              <a:buChar char="•"/>
            </a:pPr>
            <a:r>
              <a:rPr lang="en-US" sz="3600" dirty="0">
                <a:cs typeface="Calibri"/>
              </a:rPr>
              <a:t>Pan privacy [2010]</a:t>
            </a:r>
            <a:endParaRPr lang="en-US" dirty="0"/>
          </a:p>
          <a:p>
            <a:pPr lvl="1" indent="0">
              <a:buFont typeface="Arial"/>
              <a:buChar char="•"/>
            </a:pPr>
            <a:r>
              <a:rPr lang="en-US" sz="3200" dirty="0">
                <a:cs typeface="Calibri"/>
              </a:rPr>
              <a:t>Related to "Shuffle model of privacy"</a:t>
            </a:r>
            <a:endParaRPr lang="en-US" sz="3200" dirty="0">
              <a:ea typeface="+mn-lt"/>
              <a:cs typeface="+mn-lt"/>
            </a:endParaRP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83569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cs typeface="Calibri Light"/>
              </a:rPr>
              <a:t>Resources</a:t>
            </a:r>
            <a:endParaRPr lang="en-US" dirty="0"/>
          </a:p>
        </p:txBody>
      </p:sp>
      <p:sp>
        <p:nvSpPr>
          <p:cNvPr id="3" name="Content Placeholder 2">
            <a:extLst>
              <a:ext uri="{FF2B5EF4-FFF2-40B4-BE49-F238E27FC236}">
                <a16:creationId xmlns:a16="http://schemas.microsoft.com/office/drawing/2014/main" id="{33E8DABF-D58F-0645-AD34-87C28EAFC2AF}"/>
              </a:ext>
            </a:extLst>
          </p:cNvPr>
          <p:cNvSpPr>
            <a:spLocks noGrp="1"/>
          </p:cNvSpPr>
          <p:nvPr>
            <p:ph idx="1"/>
          </p:nvPr>
        </p:nvSpPr>
        <p:spPr>
          <a:xfrm>
            <a:off x="600075" y="5835650"/>
            <a:ext cx="8620125" cy="749301"/>
          </a:xfrm>
        </p:spPr>
        <p:txBody>
          <a:bodyPr vert="horz" lIns="91440" tIns="45720" rIns="91440" bIns="45720" rtlCol="0" anchor="t">
            <a:normAutofit/>
          </a:bodyPr>
          <a:lstStyle/>
          <a:p>
            <a:pPr marL="0" indent="0" algn="ctr">
              <a:buNone/>
            </a:pPr>
            <a:r>
              <a:rPr lang="en-US" sz="3600" dirty="0">
                <a:ea typeface="+mn-lt"/>
                <a:cs typeface="+mn-lt"/>
              </a:rPr>
              <a:t>An upcoming book</a:t>
            </a:r>
            <a:endParaRPr lang="en-US" dirty="0">
              <a:cs typeface="Calibri"/>
            </a:endParaRP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5" name="Picture 5" descr="Graphical user interface, text, application, chat or text message&#10;&#10;Description automatically generated">
            <a:extLst>
              <a:ext uri="{FF2B5EF4-FFF2-40B4-BE49-F238E27FC236}">
                <a16:creationId xmlns:a16="http://schemas.microsoft.com/office/drawing/2014/main" id="{7DDBB051-BDAC-1105-BE27-D0783D5772B5}"/>
              </a:ext>
            </a:extLst>
          </p:cNvPr>
          <p:cNvPicPr>
            <a:picLocks noChangeAspect="1"/>
          </p:cNvPicPr>
          <p:nvPr/>
        </p:nvPicPr>
        <p:blipFill>
          <a:blip r:embed="rId3"/>
          <a:stretch>
            <a:fillRect/>
          </a:stretch>
        </p:blipFill>
        <p:spPr>
          <a:xfrm>
            <a:off x="725272" y="1571625"/>
            <a:ext cx="2740457" cy="4114800"/>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2272542D-CB86-67F1-8E8B-02291393DB75}"/>
              </a:ext>
            </a:extLst>
          </p:cNvPr>
          <p:cNvPicPr>
            <a:picLocks noChangeAspect="1"/>
          </p:cNvPicPr>
          <p:nvPr/>
        </p:nvPicPr>
        <p:blipFill>
          <a:blip r:embed="rId4"/>
          <a:stretch>
            <a:fillRect/>
          </a:stretch>
        </p:blipFill>
        <p:spPr>
          <a:xfrm>
            <a:off x="4038600" y="638175"/>
            <a:ext cx="4381500" cy="3286125"/>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7981F8E5-6159-C22E-F4BD-67BD1A0DC48B}"/>
              </a:ext>
            </a:extLst>
          </p:cNvPr>
          <p:cNvPicPr>
            <a:picLocks noChangeAspect="1"/>
          </p:cNvPicPr>
          <p:nvPr/>
        </p:nvPicPr>
        <p:blipFill>
          <a:blip r:embed="rId5"/>
          <a:stretch>
            <a:fillRect/>
          </a:stretch>
        </p:blipFill>
        <p:spPr>
          <a:xfrm>
            <a:off x="4552950" y="3346704"/>
            <a:ext cx="3814762" cy="2136267"/>
          </a:xfrm>
          <a:prstGeom prst="rect">
            <a:avLst/>
          </a:prstGeom>
        </p:spPr>
      </p:pic>
    </p:spTree>
    <p:extLst>
      <p:ext uri="{BB962C8B-B14F-4D97-AF65-F5344CB8AC3E}">
        <p14:creationId xmlns:p14="http://schemas.microsoft.com/office/powerpoint/2010/main" val="188818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CE5F5C-1476-1D4C-951A-D5EF5A33697C}"/>
              </a:ext>
            </a:extLst>
          </p:cNvPr>
          <p:cNvSpPr>
            <a:spLocks noGrp="1"/>
          </p:cNvSpPr>
          <p:nvPr>
            <p:ph type="title"/>
          </p:nvPr>
        </p:nvSpPr>
        <p:spPr>
          <a:xfrm>
            <a:off x="628650" y="365126"/>
            <a:ext cx="8194074" cy="1325563"/>
          </a:xfrm>
        </p:spPr>
        <p:txBody>
          <a:bodyPr>
            <a:normAutofit/>
          </a:bodyPr>
          <a:lstStyle/>
          <a:p>
            <a:r>
              <a:rPr lang="en-US" sz="4000" dirty="0">
                <a:solidFill>
                  <a:schemeClr val="accent1">
                    <a:lumMod val="75000"/>
                  </a:schemeClr>
                </a:solidFill>
              </a:rPr>
              <a:t>Statistics Using Private Data: DP View</a:t>
            </a:r>
          </a:p>
        </p:txBody>
      </p:sp>
      <p:sp>
        <p:nvSpPr>
          <p:cNvPr id="4" name="Slide Number Placeholder 3">
            <a:extLst>
              <a:ext uri="{FF2B5EF4-FFF2-40B4-BE49-F238E27FC236}">
                <a16:creationId xmlns:a16="http://schemas.microsoft.com/office/drawing/2014/main" id="{83827211-C5ED-394C-A722-DE6163D28CA3}"/>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2" name="Picture 1">
            <a:extLst>
              <a:ext uri="{FF2B5EF4-FFF2-40B4-BE49-F238E27FC236}">
                <a16:creationId xmlns:a16="http://schemas.microsoft.com/office/drawing/2014/main" id="{4B3CA13C-2025-2948-BAB9-B57173009402}"/>
              </a:ext>
            </a:extLst>
          </p:cNvPr>
          <p:cNvPicPr>
            <a:picLocks noChangeAspect="1"/>
          </p:cNvPicPr>
          <p:nvPr/>
        </p:nvPicPr>
        <p:blipFill>
          <a:blip r:embed="rId3"/>
          <a:stretch>
            <a:fillRect/>
          </a:stretch>
        </p:blipFill>
        <p:spPr>
          <a:xfrm>
            <a:off x="1014287" y="1523770"/>
            <a:ext cx="6614811" cy="3831078"/>
          </a:xfrm>
          <a:prstGeom prst="rect">
            <a:avLst/>
          </a:prstGeom>
        </p:spPr>
      </p:pic>
      <p:sp>
        <p:nvSpPr>
          <p:cNvPr id="11" name="TextBox 10">
            <a:extLst>
              <a:ext uri="{FF2B5EF4-FFF2-40B4-BE49-F238E27FC236}">
                <a16:creationId xmlns:a16="http://schemas.microsoft.com/office/drawing/2014/main" id="{4CFDCFE7-2D2A-2D46-AB43-6508B55B7E23}"/>
              </a:ext>
            </a:extLst>
          </p:cNvPr>
          <p:cNvSpPr txBox="1"/>
          <p:nvPr/>
        </p:nvSpPr>
        <p:spPr>
          <a:xfrm>
            <a:off x="6130548" y="2818730"/>
            <a:ext cx="904532" cy="338554"/>
          </a:xfrm>
          <a:prstGeom prst="rect">
            <a:avLst/>
          </a:prstGeom>
          <a:noFill/>
        </p:spPr>
        <p:txBody>
          <a:bodyPr wrap="square" rtlCol="0">
            <a:spAutoFit/>
          </a:bodyPr>
          <a:lstStyle/>
          <a:p>
            <a:r>
              <a:rPr lang="en-US" sz="1600" dirty="0">
                <a:solidFill>
                  <a:schemeClr val="bg2"/>
                </a:solidFill>
              </a:rPr>
              <a:t>Privacy</a:t>
            </a:r>
          </a:p>
        </p:txBody>
      </p:sp>
      <p:sp>
        <p:nvSpPr>
          <p:cNvPr id="12" name="TextBox 11">
            <a:extLst>
              <a:ext uri="{FF2B5EF4-FFF2-40B4-BE49-F238E27FC236}">
                <a16:creationId xmlns:a16="http://schemas.microsoft.com/office/drawing/2014/main" id="{4044C1D2-639B-3A47-B1B4-1B098B4F695D}"/>
              </a:ext>
            </a:extLst>
          </p:cNvPr>
          <p:cNvSpPr txBox="1"/>
          <p:nvPr/>
        </p:nvSpPr>
        <p:spPr>
          <a:xfrm>
            <a:off x="1822330" y="2849333"/>
            <a:ext cx="999836" cy="338554"/>
          </a:xfrm>
          <a:prstGeom prst="rect">
            <a:avLst/>
          </a:prstGeom>
          <a:noFill/>
        </p:spPr>
        <p:txBody>
          <a:bodyPr wrap="square" lIns="91440" tIns="45720" rIns="91440" bIns="45720" rtlCol="0" anchor="t">
            <a:spAutoFit/>
          </a:bodyPr>
          <a:lstStyle/>
          <a:p>
            <a:r>
              <a:rPr lang="en-US" sz="1600" dirty="0"/>
              <a:t>Statistics</a:t>
            </a:r>
          </a:p>
        </p:txBody>
      </p:sp>
    </p:spTree>
    <p:extLst>
      <p:ext uri="{BB962C8B-B14F-4D97-AF65-F5344CB8AC3E}">
        <p14:creationId xmlns:p14="http://schemas.microsoft.com/office/powerpoint/2010/main" val="1774961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
        <p:nvSpPr>
          <p:cNvPr id="8" name="TextBox 7"/>
          <p:cNvSpPr txBox="1"/>
          <p:nvPr/>
        </p:nvSpPr>
        <p:spPr>
          <a:xfrm>
            <a:off x="120526" y="1142624"/>
            <a:ext cx="8906493" cy="4524315"/>
          </a:xfrm>
          <a:prstGeom prst="rect">
            <a:avLst/>
          </a:prstGeom>
          <a:solidFill>
            <a:schemeClr val="accent1"/>
          </a:solidFill>
        </p:spPr>
        <p:style>
          <a:lnRef idx="1">
            <a:schemeClr val="accent4"/>
          </a:lnRef>
          <a:fillRef idx="2">
            <a:schemeClr val="accent4"/>
          </a:fillRef>
          <a:effectRef idx="1">
            <a:schemeClr val="accent4"/>
          </a:effectRef>
          <a:fontRef idx="minor">
            <a:schemeClr val="dk1"/>
          </a:fontRef>
        </p:style>
        <p:txBody>
          <a:bodyPr wrap="square" lIns="91440" tIns="45720" rIns="91440" bIns="45720" rtlCol="0" anchor="t">
            <a:spAutoFit/>
          </a:bodyPr>
          <a:lstStyle/>
          <a:p>
            <a:pPr algn="ctr" defTabSz="685800" fontAlgn="base">
              <a:spcBef>
                <a:spcPct val="0"/>
              </a:spcBef>
              <a:spcAft>
                <a:spcPct val="0"/>
              </a:spcAft>
            </a:pPr>
            <a:r>
              <a:rPr lang="en-US" sz="4800" dirty="0">
                <a:solidFill>
                  <a:schemeClr val="bg1"/>
                </a:solidFill>
              </a:rPr>
              <a:t>Data analysis on collected data</a:t>
            </a:r>
          </a:p>
          <a:p>
            <a:pPr lvl="3" defTabSz="685800" fontAlgn="base">
              <a:spcBef>
                <a:spcPct val="0"/>
              </a:spcBef>
              <a:spcAft>
                <a:spcPct val="0"/>
              </a:spcAft>
            </a:pPr>
            <a:r>
              <a:rPr lang="en-US" sz="4800" dirty="0">
                <a:solidFill>
                  <a:schemeClr val="bg1"/>
                </a:solidFill>
              </a:rPr>
              <a:t>➢ Privacy issues</a:t>
            </a:r>
          </a:p>
          <a:p>
            <a:pPr lvl="3" defTabSz="685800" fontAlgn="base">
              <a:spcBef>
                <a:spcPct val="0"/>
              </a:spcBef>
              <a:spcAft>
                <a:spcPct val="0"/>
              </a:spcAft>
            </a:pPr>
            <a:r>
              <a:rPr lang="en-US" sz="4800" dirty="0">
                <a:solidFill>
                  <a:schemeClr val="bg1"/>
                </a:solidFill>
              </a:rPr>
              <a:t>➢ Too big to store</a:t>
            </a:r>
          </a:p>
          <a:p>
            <a:pPr lvl="3" defTabSz="685800" fontAlgn="base">
              <a:spcBef>
                <a:spcPct val="0"/>
              </a:spcBef>
              <a:spcAft>
                <a:spcPct val="0"/>
              </a:spcAft>
            </a:pPr>
            <a:r>
              <a:rPr lang="en-US" sz="4800" dirty="0">
                <a:solidFill>
                  <a:schemeClr val="bg1"/>
                </a:solidFill>
              </a:rPr>
              <a:t>➢ Distributed</a:t>
            </a:r>
          </a:p>
          <a:p>
            <a:pPr lvl="3" defTabSz="685800">
              <a:spcBef>
                <a:spcPct val="0"/>
              </a:spcBef>
              <a:spcAft>
                <a:spcPct val="0"/>
              </a:spcAft>
            </a:pPr>
            <a:r>
              <a:rPr lang="en-US" sz="4800" dirty="0">
                <a:solidFill>
                  <a:schemeClr val="bg1"/>
                </a:solidFill>
                <a:ea typeface="+mn-lt"/>
                <a:cs typeface="+mn-lt"/>
              </a:rPr>
              <a:t>➢ Cryptographic solution are too expensive</a:t>
            </a:r>
            <a:endParaRPr lang="en-US" dirty="0">
              <a:solidFill>
                <a:schemeClr val="bg1"/>
              </a:solidFill>
            </a:endParaRPr>
          </a:p>
        </p:txBody>
      </p:sp>
    </p:spTree>
    <p:extLst>
      <p:ext uri="{BB962C8B-B14F-4D97-AF65-F5344CB8AC3E}">
        <p14:creationId xmlns:p14="http://schemas.microsoft.com/office/powerpoint/2010/main" val="76573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accent1">
                    <a:lumMod val="75000"/>
                  </a:schemeClr>
                </a:solidFill>
              </a:rPr>
              <a:t>Privacy Attacks (2000-2010)</a:t>
            </a:r>
          </a:p>
        </p:txBody>
      </p:sp>
      <p:sp>
        <p:nvSpPr>
          <p:cNvPr id="7" name="Slide Number Placeholder 6"/>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473" y="1843116"/>
            <a:ext cx="5101127" cy="340075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95" y="1401458"/>
            <a:ext cx="7443313" cy="2706163"/>
          </a:xfrm>
          <a:prstGeom prst="rect">
            <a:avLst/>
          </a:prstGeom>
        </p:spPr>
      </p:pic>
      <p:pic>
        <p:nvPicPr>
          <p:cNvPr id="9" name="Picture 8">
            <a:extLst>
              <a:ext uri="{FF2B5EF4-FFF2-40B4-BE49-F238E27FC236}">
                <a16:creationId xmlns:a16="http://schemas.microsoft.com/office/drawing/2014/main" id="{BB92BBE4-165C-CB49-8C9D-EF4BD4AB2683}"/>
              </a:ext>
            </a:extLst>
          </p:cNvPr>
          <p:cNvPicPr>
            <a:picLocks noChangeAspect="1"/>
          </p:cNvPicPr>
          <p:nvPr/>
        </p:nvPicPr>
        <p:blipFill>
          <a:blip r:embed="rId5"/>
          <a:stretch>
            <a:fillRect/>
          </a:stretch>
        </p:blipFill>
        <p:spPr>
          <a:xfrm>
            <a:off x="810820" y="3464710"/>
            <a:ext cx="6275780" cy="1590675"/>
          </a:xfrm>
          <a:prstGeom prst="rect">
            <a:avLst/>
          </a:prstGeom>
        </p:spPr>
      </p:pic>
      <p:pic>
        <p:nvPicPr>
          <p:cNvPr id="10" name="Picture 9">
            <a:extLst>
              <a:ext uri="{FF2B5EF4-FFF2-40B4-BE49-F238E27FC236}">
                <a16:creationId xmlns:a16="http://schemas.microsoft.com/office/drawing/2014/main" id="{3DFDAAD8-9BA3-274D-8BE6-F56927BB1E76}"/>
              </a:ext>
            </a:extLst>
          </p:cNvPr>
          <p:cNvPicPr>
            <a:picLocks noChangeAspect="1"/>
          </p:cNvPicPr>
          <p:nvPr/>
        </p:nvPicPr>
        <p:blipFill>
          <a:blip r:embed="rId6"/>
          <a:stretch>
            <a:fillRect/>
          </a:stretch>
        </p:blipFill>
        <p:spPr>
          <a:xfrm>
            <a:off x="470559" y="4631396"/>
            <a:ext cx="8202881" cy="1224941"/>
          </a:xfrm>
          <a:prstGeom prst="rect">
            <a:avLst/>
          </a:prstGeom>
        </p:spPr>
      </p:pic>
    </p:spTree>
    <p:extLst>
      <p:ext uri="{BB962C8B-B14F-4D97-AF65-F5344CB8AC3E}">
        <p14:creationId xmlns:p14="http://schemas.microsoft.com/office/powerpoint/2010/main" val="230222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3C3ABF-ECAE-194E-BF43-3A8208F7AD8F}"/>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5" name="Picture 4">
            <a:extLst>
              <a:ext uri="{FF2B5EF4-FFF2-40B4-BE49-F238E27FC236}">
                <a16:creationId xmlns:a16="http://schemas.microsoft.com/office/drawing/2014/main" id="{0256C27A-B493-1B4E-8A17-9ECE253BA002}"/>
              </a:ext>
            </a:extLst>
          </p:cNvPr>
          <p:cNvPicPr>
            <a:picLocks noChangeAspect="1"/>
          </p:cNvPicPr>
          <p:nvPr/>
        </p:nvPicPr>
        <p:blipFill>
          <a:blip r:embed="rId3"/>
          <a:stretch>
            <a:fillRect/>
          </a:stretch>
        </p:blipFill>
        <p:spPr>
          <a:xfrm>
            <a:off x="-6377" y="401316"/>
            <a:ext cx="9150377" cy="4970812"/>
          </a:xfrm>
          <a:prstGeom prst="rect">
            <a:avLst/>
          </a:prstGeom>
        </p:spPr>
      </p:pic>
      <p:sp>
        <p:nvSpPr>
          <p:cNvPr id="2" name="TextBox 1">
            <a:extLst>
              <a:ext uri="{FF2B5EF4-FFF2-40B4-BE49-F238E27FC236}">
                <a16:creationId xmlns:a16="http://schemas.microsoft.com/office/drawing/2014/main" id="{465ED8FD-E7B2-5E47-A561-63D59116E74E}"/>
              </a:ext>
            </a:extLst>
          </p:cNvPr>
          <p:cNvSpPr txBox="1"/>
          <p:nvPr/>
        </p:nvSpPr>
        <p:spPr>
          <a:xfrm>
            <a:off x="6596304" y="1415419"/>
            <a:ext cx="2541319" cy="522514"/>
          </a:xfrm>
          <a:prstGeom prst="rect">
            <a:avLst/>
          </a:prstGeom>
          <a:noFill/>
          <a:ln w="34925">
            <a:solidFill>
              <a:srgbClr val="FF0000"/>
            </a:solidFill>
          </a:ln>
        </p:spPr>
        <p:txBody>
          <a:bodyPr wrap="square" rtlCol="0">
            <a:spAutoFit/>
          </a:bodyPr>
          <a:lstStyle/>
          <a:p>
            <a:endParaRPr lang="en-US" dirty="0"/>
          </a:p>
        </p:txBody>
      </p:sp>
      <p:sp>
        <p:nvSpPr>
          <p:cNvPr id="3" name="TextBox 2">
            <a:extLst>
              <a:ext uri="{FF2B5EF4-FFF2-40B4-BE49-F238E27FC236}">
                <a16:creationId xmlns:a16="http://schemas.microsoft.com/office/drawing/2014/main" id="{75E3EE93-B133-3D4E-99E5-EAB5B1C1D608}"/>
              </a:ext>
            </a:extLst>
          </p:cNvPr>
          <p:cNvSpPr txBox="1"/>
          <p:nvPr/>
        </p:nvSpPr>
        <p:spPr>
          <a:xfrm>
            <a:off x="80120" y="4781752"/>
            <a:ext cx="3015049" cy="494270"/>
          </a:xfrm>
          <a:prstGeom prst="rect">
            <a:avLst/>
          </a:prstGeom>
          <a:noFill/>
          <a:ln w="34925">
            <a:solidFill>
              <a:srgbClr val="FF0000"/>
            </a:solidFill>
          </a:ln>
        </p:spPr>
        <p:txBody>
          <a:bodyPr wrap="square" rtlCol="0">
            <a:spAutoFit/>
          </a:bodyPr>
          <a:lstStyle/>
          <a:p>
            <a:endParaRPr lang="en-US" dirty="0"/>
          </a:p>
        </p:txBody>
      </p:sp>
      <p:sp>
        <p:nvSpPr>
          <p:cNvPr id="10" name="TextBox 9">
            <a:extLst>
              <a:ext uri="{FF2B5EF4-FFF2-40B4-BE49-F238E27FC236}">
                <a16:creationId xmlns:a16="http://schemas.microsoft.com/office/drawing/2014/main" id="{963FFCA6-53C7-3F4C-AC35-CC8A342CFC32}"/>
              </a:ext>
            </a:extLst>
          </p:cNvPr>
          <p:cNvSpPr txBox="1"/>
          <p:nvPr/>
        </p:nvSpPr>
        <p:spPr>
          <a:xfrm>
            <a:off x="3905865" y="1373830"/>
            <a:ext cx="2545707" cy="4042817"/>
          </a:xfrm>
          <a:prstGeom prst="rect">
            <a:avLst/>
          </a:prstGeom>
          <a:noFill/>
          <a:ln w="38100">
            <a:solidFill>
              <a:srgbClr val="FF0000"/>
            </a:solidFill>
          </a:ln>
        </p:spPr>
        <p:txBody>
          <a:bodyPr wrap="square" rtlCol="0">
            <a:spAutoFit/>
          </a:bodyPr>
          <a:lstStyle/>
          <a:p>
            <a:endParaRPr lang="en-US" dirty="0"/>
          </a:p>
        </p:txBody>
      </p:sp>
      <p:sp>
        <p:nvSpPr>
          <p:cNvPr id="11" name="Alternate Process 10">
            <a:extLst>
              <a:ext uri="{FF2B5EF4-FFF2-40B4-BE49-F238E27FC236}">
                <a16:creationId xmlns:a16="http://schemas.microsoft.com/office/drawing/2014/main" id="{02771024-68FF-0247-A2F1-F0AD6C194DB9}"/>
              </a:ext>
            </a:extLst>
          </p:cNvPr>
          <p:cNvSpPr/>
          <p:nvPr/>
        </p:nvSpPr>
        <p:spPr>
          <a:xfrm>
            <a:off x="1587644" y="5566399"/>
            <a:ext cx="6113416" cy="97251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http://</a:t>
            </a:r>
            <a:r>
              <a:rPr lang="en-US" sz="2800" dirty="0" err="1">
                <a:solidFill>
                  <a:schemeClr val="bg1"/>
                </a:solidFill>
              </a:rPr>
              <a:t>randomwalker.info</a:t>
            </a:r>
            <a:r>
              <a:rPr lang="en-US" sz="2800" dirty="0">
                <a:solidFill>
                  <a:schemeClr val="bg1"/>
                </a:solidFill>
              </a:rPr>
              <a:t>/data-privacy/</a:t>
            </a:r>
          </a:p>
        </p:txBody>
      </p:sp>
      <p:sp>
        <p:nvSpPr>
          <p:cNvPr id="6" name="TextBox 5">
            <a:extLst>
              <a:ext uri="{FF2B5EF4-FFF2-40B4-BE49-F238E27FC236}">
                <a16:creationId xmlns:a16="http://schemas.microsoft.com/office/drawing/2014/main" id="{FC929DBC-BFCD-BD45-9BEE-00168710BD64}"/>
              </a:ext>
            </a:extLst>
          </p:cNvPr>
          <p:cNvSpPr txBox="1"/>
          <p:nvPr/>
        </p:nvSpPr>
        <p:spPr>
          <a:xfrm>
            <a:off x="6596304" y="2962865"/>
            <a:ext cx="2541319" cy="475427"/>
          </a:xfrm>
          <a:prstGeom prst="rect">
            <a:avLst/>
          </a:prstGeom>
          <a:noFill/>
          <a:ln w="4762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11828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Use Cryptography?</a:t>
            </a:r>
          </a:p>
        </p:txBody>
      </p:sp>
      <p:sp>
        <p:nvSpPr>
          <p:cNvPr id="7" name="Slide Number Placeholder 6"/>
          <p:cNvSpPr>
            <a:spLocks noGrp="1"/>
          </p:cNvSpPr>
          <p:nvPr>
            <p:ph type="sldNum" sz="quarter" idx="12"/>
          </p:nvPr>
        </p:nvSpPr>
        <p:spPr/>
        <p:txBody>
          <a:bodyPr/>
          <a:lstStyle/>
          <a:p>
            <a:fld id="{D57F1E4F-1CFF-5643-939E-217C01CDF565}" type="slidenum">
              <a:rPr lang="en-US" smtClean="0"/>
              <a:pPr/>
              <a:t>6</a:t>
            </a:fld>
            <a:endParaRPr lang="en-US" dirty="0"/>
          </a:p>
        </p:txBody>
      </p:sp>
      <p:sp>
        <p:nvSpPr>
          <p:cNvPr id="5" name="TextBox 4">
            <a:extLst>
              <a:ext uri="{FF2B5EF4-FFF2-40B4-BE49-F238E27FC236}">
                <a16:creationId xmlns:a16="http://schemas.microsoft.com/office/drawing/2014/main" id="{7CDD7BC1-7A56-B4A7-706D-8850F85831E8}"/>
              </a:ext>
            </a:extLst>
          </p:cNvPr>
          <p:cNvSpPr txBox="1"/>
          <p:nvPr/>
        </p:nvSpPr>
        <p:spPr>
          <a:xfrm>
            <a:off x="70033" y="1748552"/>
            <a:ext cx="8952396" cy="3046988"/>
          </a:xfrm>
          <a:prstGeom prst="rect">
            <a:avLst/>
          </a:prstGeom>
          <a:solidFill>
            <a:schemeClr val="accent1"/>
          </a:solidFill>
        </p:spPr>
        <p:style>
          <a:lnRef idx="1">
            <a:schemeClr val="accent4"/>
          </a:lnRef>
          <a:fillRef idx="2">
            <a:schemeClr val="accent4"/>
          </a:fillRef>
          <a:effectRef idx="1">
            <a:schemeClr val="accent4"/>
          </a:effectRef>
          <a:fontRef idx="minor">
            <a:schemeClr val="dk1"/>
          </a:fontRef>
        </p:style>
        <p:txBody>
          <a:bodyPr wrap="square" lIns="91440" tIns="45720" rIns="91440" bIns="45720" rtlCol="0" anchor="t">
            <a:spAutoFit/>
          </a:bodyPr>
          <a:lstStyle/>
          <a:p>
            <a:pPr lvl="3" defTabSz="685800" fontAlgn="base">
              <a:spcBef>
                <a:spcPct val="0"/>
              </a:spcBef>
              <a:spcAft>
                <a:spcPct val="0"/>
              </a:spcAft>
            </a:pPr>
            <a:r>
              <a:rPr lang="en-US" sz="4800" dirty="0">
                <a:solidFill>
                  <a:schemeClr val="bg1"/>
                </a:solidFill>
              </a:rPr>
              <a:t>➢ SMPC</a:t>
            </a:r>
            <a:endParaRPr lang="en-US" dirty="0">
              <a:solidFill>
                <a:schemeClr val="bg1"/>
              </a:solidFill>
            </a:endParaRPr>
          </a:p>
          <a:p>
            <a:pPr lvl="3" defTabSz="685800" fontAlgn="base">
              <a:spcBef>
                <a:spcPct val="0"/>
              </a:spcBef>
              <a:spcAft>
                <a:spcPct val="0"/>
              </a:spcAft>
            </a:pPr>
            <a:r>
              <a:rPr lang="en-US" sz="4800" dirty="0">
                <a:solidFill>
                  <a:schemeClr val="bg1"/>
                </a:solidFill>
              </a:rPr>
              <a:t>➢ Homomorphic </a:t>
            </a:r>
            <a:r>
              <a:rPr lang="en-US" sz="4800" dirty="0" err="1">
                <a:solidFill>
                  <a:schemeClr val="bg1"/>
                </a:solidFill>
              </a:rPr>
              <a:t>encyrption</a:t>
            </a:r>
            <a:endParaRPr lang="en-US" sz="4800" dirty="0" err="1">
              <a:solidFill>
                <a:schemeClr val="bg1"/>
              </a:solidFill>
              <a:cs typeface="Calibri"/>
            </a:endParaRPr>
          </a:p>
          <a:p>
            <a:pPr lvl="3" defTabSz="685800" fontAlgn="base">
              <a:spcBef>
                <a:spcPct val="0"/>
              </a:spcBef>
              <a:spcAft>
                <a:spcPct val="0"/>
              </a:spcAft>
            </a:pPr>
            <a:r>
              <a:rPr lang="en-US" sz="4800" dirty="0">
                <a:solidFill>
                  <a:schemeClr val="bg1"/>
                </a:solidFill>
              </a:rPr>
              <a:t>➢ Functional encryption</a:t>
            </a:r>
            <a:endParaRPr lang="en-US" sz="4800" dirty="0">
              <a:solidFill>
                <a:schemeClr val="bg1"/>
              </a:solidFill>
              <a:cs typeface="Calibri"/>
            </a:endParaRPr>
          </a:p>
          <a:p>
            <a:pPr lvl="3" defTabSz="685800">
              <a:spcBef>
                <a:spcPct val="0"/>
              </a:spcBef>
              <a:spcAft>
                <a:spcPct val="0"/>
              </a:spcAft>
            </a:pPr>
            <a:r>
              <a:rPr lang="en-US" sz="4800" dirty="0">
                <a:solidFill>
                  <a:schemeClr val="bg1"/>
                </a:solidFill>
                <a:ea typeface="+mn-lt"/>
                <a:cs typeface="+mn-lt"/>
              </a:rPr>
              <a:t>➢ Arithmetic on finite fields</a:t>
            </a:r>
            <a:endParaRPr lang="en-US" sz="4800" dirty="0">
              <a:solidFill>
                <a:schemeClr val="bg1"/>
              </a:solidFill>
              <a:cs typeface="Calibri"/>
            </a:endParaRPr>
          </a:p>
        </p:txBody>
      </p:sp>
      <p:pic>
        <p:nvPicPr>
          <p:cNvPr id="6" name="Picture 10" descr="A picture containing graphical user interface&#10;&#10;Description automatically generated">
            <a:extLst>
              <a:ext uri="{FF2B5EF4-FFF2-40B4-BE49-F238E27FC236}">
                <a16:creationId xmlns:a16="http://schemas.microsoft.com/office/drawing/2014/main" id="{5182AC48-054C-A900-1FDD-752614FCB6D2}"/>
              </a:ext>
            </a:extLst>
          </p:cNvPr>
          <p:cNvPicPr>
            <a:picLocks noChangeAspect="1"/>
          </p:cNvPicPr>
          <p:nvPr/>
        </p:nvPicPr>
        <p:blipFill>
          <a:blip r:embed="rId3"/>
          <a:stretch>
            <a:fillRect/>
          </a:stretch>
        </p:blipFill>
        <p:spPr>
          <a:xfrm>
            <a:off x="941942" y="5206425"/>
            <a:ext cx="6957151" cy="1090596"/>
          </a:xfrm>
          <a:prstGeom prst="rect">
            <a:avLst/>
          </a:prstGeom>
        </p:spPr>
      </p:pic>
    </p:spTree>
    <p:extLst>
      <p:ext uri="{BB962C8B-B14F-4D97-AF65-F5344CB8AC3E}">
        <p14:creationId xmlns:p14="http://schemas.microsoft.com/office/powerpoint/2010/main" val="360595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93A2-F4D8-7447-B611-48796966A8BD}"/>
              </a:ext>
            </a:extLst>
          </p:cNvPr>
          <p:cNvSpPr>
            <a:spLocks noGrp="1"/>
          </p:cNvSpPr>
          <p:nvPr>
            <p:ph type="title"/>
          </p:nvPr>
        </p:nvSpPr>
        <p:spPr/>
        <p:txBody>
          <a:bodyPr/>
          <a:lstStyle/>
          <a:p>
            <a:r>
              <a:rPr lang="en-US" dirty="0">
                <a:solidFill>
                  <a:schemeClr val="accent1">
                    <a:lumMod val="75000"/>
                  </a:schemeClr>
                </a:solidFill>
                <a:cs typeface="Calibri Light"/>
              </a:rPr>
              <a:t>Why strong privacy guarantee?</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33E8DABF-D58F-0645-AD34-87C28EAFC2AF}"/>
              </a:ext>
            </a:extLst>
          </p:cNvPr>
          <p:cNvSpPr>
            <a:spLocks noGrp="1"/>
          </p:cNvSpPr>
          <p:nvPr>
            <p:ph idx="1"/>
          </p:nvPr>
        </p:nvSpPr>
        <p:spPr>
          <a:xfrm>
            <a:off x="600075" y="1768475"/>
            <a:ext cx="8181975" cy="4816476"/>
          </a:xfrm>
        </p:spPr>
        <p:txBody>
          <a:bodyPr vert="horz" lIns="91440" tIns="45720" rIns="91440" bIns="45720" rtlCol="0" anchor="t">
            <a:normAutofit/>
          </a:bodyPr>
          <a:lstStyle/>
          <a:p>
            <a:pPr>
              <a:buFont typeface="Arial"/>
              <a:buChar char="•"/>
            </a:pPr>
            <a:r>
              <a:rPr lang="en-US" sz="3600" dirty="0">
                <a:ea typeface="+mn-lt"/>
                <a:cs typeface="+mn-lt"/>
              </a:rPr>
              <a:t>Richer the data, more useful it is</a:t>
            </a:r>
            <a:endParaRPr lang="en-US"/>
          </a:p>
          <a:p>
            <a:pPr>
              <a:buFont typeface="Arial"/>
              <a:buChar char="•"/>
            </a:pPr>
            <a:r>
              <a:rPr lang="en-US" sz="3600" dirty="0">
                <a:cs typeface="Calibri"/>
              </a:rPr>
              <a:t>Reidentification is not the only risk</a:t>
            </a:r>
            <a:endParaRPr lang="en-US"/>
          </a:p>
          <a:p>
            <a:pPr>
              <a:buFont typeface="Arial"/>
              <a:buChar char="•"/>
            </a:pPr>
            <a:r>
              <a:rPr lang="en-US" sz="3600" dirty="0">
                <a:cs typeface="Calibri"/>
              </a:rPr>
              <a:t>Query auditing can be problematic</a:t>
            </a:r>
          </a:p>
          <a:p>
            <a:pPr>
              <a:buFont typeface="Arial"/>
              <a:buChar char="•"/>
            </a:pPr>
            <a:r>
              <a:rPr lang="en-US" sz="3600" dirty="0">
                <a:cs typeface="Calibri"/>
              </a:rPr>
              <a:t>Summary statistics is not safe!!!</a:t>
            </a:r>
          </a:p>
          <a:p>
            <a:pPr>
              <a:buFont typeface="Arial"/>
              <a:buChar char="•"/>
            </a:pPr>
            <a:r>
              <a:rPr lang="en-US" sz="3600" dirty="0">
                <a:cs typeface="Calibri"/>
              </a:rPr>
              <a:t>Ordinary facts are not okay!</a:t>
            </a:r>
          </a:p>
        </p:txBody>
      </p:sp>
      <p:sp>
        <p:nvSpPr>
          <p:cNvPr id="4" name="Slide Number Placeholder 3">
            <a:extLst>
              <a:ext uri="{FF2B5EF4-FFF2-40B4-BE49-F238E27FC236}">
                <a16:creationId xmlns:a16="http://schemas.microsoft.com/office/drawing/2014/main" id="{2DB4C1A1-103E-9F42-8218-942C7E8F9D32}"/>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6" name="TextBox 5">
            <a:extLst>
              <a:ext uri="{FF2B5EF4-FFF2-40B4-BE49-F238E27FC236}">
                <a16:creationId xmlns:a16="http://schemas.microsoft.com/office/drawing/2014/main" id="{B1D39624-7D52-641D-EBF8-D4C999A1E791}"/>
              </a:ext>
            </a:extLst>
          </p:cNvPr>
          <p:cNvSpPr txBox="1"/>
          <p:nvPr/>
        </p:nvSpPr>
        <p:spPr>
          <a:xfrm>
            <a:off x="1349567" y="4902505"/>
            <a:ext cx="657993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0000"/>
                </a:solidFill>
                <a:latin typeface="Calibri"/>
                <a:ea typeface="Arial"/>
                <a:cs typeface="Arial"/>
              </a:rPr>
              <a:t>Differential privacy addresses the paradox of learning nothing about individual while learning (statistics) about the population​</a:t>
            </a:r>
            <a:endParaRPr lang="en-US" sz="2800" dirty="0">
              <a:solidFill>
                <a:srgbClr val="FF0000"/>
              </a:solidFill>
              <a:cs typeface="Calibri"/>
            </a:endParaRPr>
          </a:p>
          <a:p>
            <a:pPr lvl="0" rtl="0">
              <a:buChar char="•"/>
            </a:pPr>
            <a:endParaRPr lang="en-US" sz="2800" dirty="0">
              <a:cs typeface="Arial"/>
            </a:endParaRPr>
          </a:p>
        </p:txBody>
      </p:sp>
    </p:spTree>
    <p:extLst>
      <p:ext uri="{BB962C8B-B14F-4D97-AF65-F5344CB8AC3E}">
        <p14:creationId xmlns:p14="http://schemas.microsoft.com/office/powerpoint/2010/main" val="37809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805B-A3D2-1D4D-B5AE-027939E46DD6}"/>
              </a:ext>
            </a:extLst>
          </p:cNvPr>
          <p:cNvSpPr>
            <a:spLocks noGrp="1"/>
          </p:cNvSpPr>
          <p:nvPr>
            <p:ph type="title"/>
          </p:nvPr>
        </p:nvSpPr>
        <p:spPr/>
        <p:txBody>
          <a:bodyPr/>
          <a:lstStyle/>
          <a:p>
            <a:pPr algn="l"/>
            <a:r>
              <a:rPr lang="en-US" sz="3000" dirty="0">
                <a:solidFill>
                  <a:schemeClr val="accent1">
                    <a:lumMod val="75000"/>
                  </a:schemeClr>
                </a:solidFill>
              </a:rPr>
              <a:t>Defining Privacy: Attempt 1 (statistician view)</a:t>
            </a:r>
          </a:p>
        </p:txBody>
      </p:sp>
      <p:sp>
        <p:nvSpPr>
          <p:cNvPr id="4" name="Slide Number Placeholder 3">
            <a:extLst>
              <a:ext uri="{FF2B5EF4-FFF2-40B4-BE49-F238E27FC236}">
                <a16:creationId xmlns:a16="http://schemas.microsoft.com/office/drawing/2014/main" id="{D6C43695-6A04-FA4C-A20D-32E6F0B5882D}"/>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6" name="Rectangular Callout 5">
            <a:extLst>
              <a:ext uri="{FF2B5EF4-FFF2-40B4-BE49-F238E27FC236}">
                <a16:creationId xmlns:a16="http://schemas.microsoft.com/office/drawing/2014/main" id="{061ABA74-90D8-0645-A467-C96C47BB961D}"/>
              </a:ext>
            </a:extLst>
          </p:cNvPr>
          <p:cNvSpPr/>
          <p:nvPr/>
        </p:nvSpPr>
        <p:spPr>
          <a:xfrm>
            <a:off x="515931" y="1851985"/>
            <a:ext cx="2767693" cy="1401848"/>
          </a:xfrm>
          <a:prstGeom prst="wedgeRectCallout">
            <a:avLst>
              <a:gd name="adj1" fmla="val 6223"/>
              <a:gd name="adj2" fmla="val 111920"/>
            </a:avLst>
          </a:prstGeom>
          <a:gradFill>
            <a:gsLst>
              <a:gs pos="0">
                <a:schemeClr val="accent1">
                  <a:lumMod val="60000"/>
                  <a:lumOff val="40000"/>
                </a:schemeClr>
              </a:gs>
              <a:gs pos="50000">
                <a:schemeClr val="accent1">
                  <a:lumMod val="40000"/>
                  <a:lumOff val="60000"/>
                </a:schemeClr>
              </a:gs>
              <a:gs pos="100000">
                <a:schemeClr val="accent1">
                  <a:lumMod val="20000"/>
                  <a:lumOff val="8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2636F95F-02A3-4E42-94EC-D22A7D322B88}"/>
              </a:ext>
            </a:extLst>
          </p:cNvPr>
          <p:cNvSpPr txBox="1"/>
          <p:nvPr/>
        </p:nvSpPr>
        <p:spPr>
          <a:xfrm>
            <a:off x="687381" y="2003178"/>
            <a:ext cx="2596243" cy="923330"/>
          </a:xfrm>
          <a:prstGeom prst="rect">
            <a:avLst/>
          </a:prstGeom>
          <a:noFill/>
        </p:spPr>
        <p:txBody>
          <a:bodyPr wrap="square" rtlCol="0">
            <a:spAutoFit/>
          </a:bodyPr>
          <a:lstStyle/>
          <a:p>
            <a:r>
              <a:rPr lang="en-US" dirty="0"/>
              <a:t>You cannot do that; my friends knows that I lost my job recently!</a:t>
            </a:r>
          </a:p>
        </p:txBody>
      </p:sp>
      <p:pic>
        <p:nvPicPr>
          <p:cNvPr id="9" name="Picture 8">
            <a:extLst>
              <a:ext uri="{FF2B5EF4-FFF2-40B4-BE49-F238E27FC236}">
                <a16:creationId xmlns:a16="http://schemas.microsoft.com/office/drawing/2014/main" id="{D80DEA54-4F9C-2249-998E-D8BD480A73D7}"/>
              </a:ext>
            </a:extLst>
          </p:cNvPr>
          <p:cNvPicPr>
            <a:picLocks noChangeAspect="1"/>
          </p:cNvPicPr>
          <p:nvPr/>
        </p:nvPicPr>
        <p:blipFill>
          <a:blip r:embed="rId3"/>
          <a:stretch>
            <a:fillRect/>
          </a:stretch>
        </p:blipFill>
        <p:spPr>
          <a:xfrm>
            <a:off x="4742862" y="3796903"/>
            <a:ext cx="3033252" cy="2203847"/>
          </a:xfrm>
          <a:prstGeom prst="rect">
            <a:avLst/>
          </a:prstGeom>
        </p:spPr>
      </p:pic>
      <p:sp>
        <p:nvSpPr>
          <p:cNvPr id="10" name="Rectangular Callout 9">
            <a:extLst>
              <a:ext uri="{FF2B5EF4-FFF2-40B4-BE49-F238E27FC236}">
                <a16:creationId xmlns:a16="http://schemas.microsoft.com/office/drawing/2014/main" id="{F48020F5-B574-1342-A343-9B01B7C42BC0}"/>
              </a:ext>
            </a:extLst>
          </p:cNvPr>
          <p:cNvSpPr/>
          <p:nvPr/>
        </p:nvSpPr>
        <p:spPr>
          <a:xfrm>
            <a:off x="6038810" y="1612812"/>
            <a:ext cx="2877911" cy="1641022"/>
          </a:xfrm>
          <a:prstGeom prst="wedgeRectCallout">
            <a:avLst>
              <a:gd name="adj1" fmla="val -62960"/>
              <a:gd name="adj2" fmla="val 83396"/>
            </a:avLst>
          </a:prstGeom>
          <a:gradFill>
            <a:gsLst>
              <a:gs pos="0">
                <a:schemeClr val="accent1">
                  <a:lumMod val="60000"/>
                  <a:lumOff val="40000"/>
                </a:schemeClr>
              </a:gs>
              <a:gs pos="50000">
                <a:schemeClr val="accent1">
                  <a:lumMod val="40000"/>
                  <a:lumOff val="60000"/>
                </a:schemeClr>
              </a:gs>
              <a:gs pos="100000">
                <a:schemeClr val="accent1">
                  <a:lumMod val="20000"/>
                  <a:lumOff val="8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a:extLst>
              <a:ext uri="{FF2B5EF4-FFF2-40B4-BE49-F238E27FC236}">
                <a16:creationId xmlns:a16="http://schemas.microsoft.com/office/drawing/2014/main" id="{9F998194-6FCB-3B40-A79F-0170F6A7BD7F}"/>
              </a:ext>
            </a:extLst>
          </p:cNvPr>
          <p:cNvSpPr txBox="1"/>
          <p:nvPr/>
        </p:nvSpPr>
        <p:spPr>
          <a:xfrm>
            <a:off x="6320478" y="1786706"/>
            <a:ext cx="2596243" cy="1200329"/>
          </a:xfrm>
          <a:prstGeom prst="rect">
            <a:avLst/>
          </a:prstGeom>
          <a:noFill/>
        </p:spPr>
        <p:txBody>
          <a:bodyPr wrap="square" rtlCol="0">
            <a:spAutoFit/>
          </a:bodyPr>
          <a:lstStyle/>
          <a:p>
            <a:r>
              <a:rPr lang="en-US" dirty="0"/>
              <a:t>I am releasing research findings that people who lost their jobs are very likely to vote for X</a:t>
            </a:r>
          </a:p>
        </p:txBody>
      </p:sp>
      <p:sp>
        <p:nvSpPr>
          <p:cNvPr id="12" name="Alternate Process 11">
            <a:extLst>
              <a:ext uri="{FF2B5EF4-FFF2-40B4-BE49-F238E27FC236}">
                <a16:creationId xmlns:a16="http://schemas.microsoft.com/office/drawing/2014/main" id="{0F28B0A4-6350-CD4C-95E0-AB560BF0551A}"/>
              </a:ext>
            </a:extLst>
          </p:cNvPr>
          <p:cNvSpPr/>
          <p:nvPr/>
        </p:nvSpPr>
        <p:spPr>
          <a:xfrm>
            <a:off x="2567503" y="6025959"/>
            <a:ext cx="4008994" cy="66078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Statistician’s nightmare!</a:t>
            </a:r>
          </a:p>
        </p:txBody>
      </p:sp>
      <p:pic>
        <p:nvPicPr>
          <p:cNvPr id="5" name="Picture 4">
            <a:extLst>
              <a:ext uri="{FF2B5EF4-FFF2-40B4-BE49-F238E27FC236}">
                <a16:creationId xmlns:a16="http://schemas.microsoft.com/office/drawing/2014/main" id="{90274A69-8842-0F4C-8CB5-D1419705F27E}"/>
              </a:ext>
            </a:extLst>
          </p:cNvPr>
          <p:cNvPicPr>
            <a:picLocks noChangeAspect="1"/>
          </p:cNvPicPr>
          <p:nvPr/>
        </p:nvPicPr>
        <p:blipFill>
          <a:blip r:embed="rId4"/>
          <a:stretch>
            <a:fillRect/>
          </a:stretch>
        </p:blipFill>
        <p:spPr>
          <a:xfrm>
            <a:off x="1165797" y="3691052"/>
            <a:ext cx="905163" cy="1897687"/>
          </a:xfrm>
          <a:prstGeom prst="rect">
            <a:avLst/>
          </a:prstGeom>
        </p:spPr>
      </p:pic>
    </p:spTree>
    <p:extLst>
      <p:ext uri="{BB962C8B-B14F-4D97-AF65-F5344CB8AC3E}">
        <p14:creationId xmlns:p14="http://schemas.microsoft.com/office/powerpoint/2010/main" val="230363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10405</TotalTime>
  <Words>2349</Words>
  <Application>Microsoft Office PowerPoint</Application>
  <PresentationFormat>On-screen Show (4:3)</PresentationFormat>
  <Paragraphs>385</Paragraphs>
  <Slides>27</Slides>
  <Notes>26</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Differential Privacy</vt:lpstr>
      <vt:lpstr>Learning Using Private Data: Naïve View</vt:lpstr>
      <vt:lpstr>Statistics Using Private Data: DP View</vt:lpstr>
      <vt:lpstr>PowerPoint Presentation</vt:lpstr>
      <vt:lpstr>Privacy Attacks (2000-2010)</vt:lpstr>
      <vt:lpstr>PowerPoint Presentation</vt:lpstr>
      <vt:lpstr>Use Cryptography?</vt:lpstr>
      <vt:lpstr>Why strong privacy guarantee?</vt:lpstr>
      <vt:lpstr>Defining Privacy: Attempt 1 (statistician view)</vt:lpstr>
      <vt:lpstr>Defining Privacy: Attempt 1 (statistician view)</vt:lpstr>
      <vt:lpstr>Defining Privacy: Attempt 2 (k-anonymity)</vt:lpstr>
      <vt:lpstr>Defining Privacy: Differential Privacy</vt:lpstr>
      <vt:lpstr>Defining Privacy: Other definitions</vt:lpstr>
      <vt:lpstr>Defining Privacy: Differential Privacy</vt:lpstr>
      <vt:lpstr>Properties of Differential Privacy</vt:lpstr>
      <vt:lpstr>DP in other fields</vt:lpstr>
      <vt:lpstr>An early example: From 1965</vt:lpstr>
      <vt:lpstr>Fast forward 2006: Laplace mechanism</vt:lpstr>
      <vt:lpstr>Privacy proof of Laplace mechanism</vt:lpstr>
      <vt:lpstr>Fast forward 2006: Gaussian mechanism</vt:lpstr>
      <vt:lpstr>Fast forward: 2007</vt:lpstr>
      <vt:lpstr>Fast forward: 2009</vt:lpstr>
      <vt:lpstr>Fast forward: 2010</vt:lpstr>
      <vt:lpstr>Private multiplicative weight</vt:lpstr>
      <vt:lpstr>Some other model of privacy</vt:lpstr>
      <vt:lpstr>Some other model of computation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Space-optimal Low-rank Factorization</dc:title>
  <dc:creator>Microsoft Office User</dc:creator>
  <cp:lastModifiedBy>Jalaj Upadhyay</cp:lastModifiedBy>
  <cp:revision>1011</cp:revision>
  <dcterms:created xsi:type="dcterms:W3CDTF">2016-06-09T21:15:15Z</dcterms:created>
  <dcterms:modified xsi:type="dcterms:W3CDTF">2022-10-11T14:43:36Z</dcterms:modified>
</cp:coreProperties>
</file>